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57" r:id="rId3"/>
    <p:sldId id="259" r:id="rId4"/>
    <p:sldId id="260" r:id="rId5"/>
    <p:sldId id="264" r:id="rId6"/>
    <p:sldId id="265" r:id="rId7"/>
    <p:sldId id="268" r:id="rId8"/>
    <p:sldId id="269" r:id="rId9"/>
    <p:sldId id="270" r:id="rId10"/>
    <p:sldId id="262" r:id="rId11"/>
    <p:sldId id="271" r:id="rId12"/>
    <p:sldId id="263" r:id="rId13"/>
    <p:sldId id="273" r:id="rId14"/>
    <p:sldId id="278" r:id="rId15"/>
    <p:sldId id="279" r:id="rId16"/>
    <p:sldId id="280" r:id="rId17"/>
    <p:sldId id="281" r:id="rId18"/>
    <p:sldId id="275" r:id="rId19"/>
    <p:sldId id="285" r:id="rId20"/>
    <p:sldId id="286" r:id="rId21"/>
    <p:sldId id="287" r:id="rId22"/>
    <p:sldId id="288" r:id="rId23"/>
    <p:sldId id="283" r:id="rId24"/>
    <p:sldId id="289" r:id="rId25"/>
    <p:sldId id="290" r:id="rId26"/>
    <p:sldId id="291" r:id="rId27"/>
    <p:sldId id="276" r:id="rId28"/>
    <p:sldId id="277" r:id="rId29"/>
    <p:sldId id="292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91" d="100"/>
          <a:sy n="91" d="100"/>
        </p:scale>
        <p:origin x="822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06880D-A1A0-486C-876D-D7421338DDC8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C5812-6AA1-4CBD-989E-DC00FEED77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95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61A0D-2934-4A11-B88D-C79D99D40FD5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E3346-77C0-43CA-9268-AEABCFEEE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67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61A0D-2934-4A11-B88D-C79D99D40FD5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E3346-77C0-43CA-9268-AEABCFEEE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774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61A0D-2934-4A11-B88D-C79D99D40FD5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E3346-77C0-43CA-9268-AEABCFEEE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027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61A0D-2934-4A11-B88D-C79D99D40FD5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E3346-77C0-43CA-9268-AEABCFEEE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534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61A0D-2934-4A11-B88D-C79D99D40FD5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E3346-77C0-43CA-9268-AEABCFEEE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048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61A0D-2934-4A11-B88D-C79D99D40FD5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E3346-77C0-43CA-9268-AEABCFEEE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249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61A0D-2934-4A11-B88D-C79D99D40FD5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E3346-77C0-43CA-9268-AEABCFEEE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63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61A0D-2934-4A11-B88D-C79D99D40FD5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E3346-77C0-43CA-9268-AEABCFEEE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722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61A0D-2934-4A11-B88D-C79D99D40FD5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E3346-77C0-43CA-9268-AEABCFEEE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793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61A0D-2934-4A11-B88D-C79D99D40FD5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E3346-77C0-43CA-9268-AEABCFEEE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842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61A0D-2934-4A11-B88D-C79D99D40FD5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E3346-77C0-43CA-9268-AEABCFEEE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911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61A0D-2934-4A11-B88D-C79D99D40FD5}" type="datetimeFigureOut">
              <a:rPr lang="ko-KR" altLang="en-US" smtClean="0"/>
              <a:t>2019-05-25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E3346-77C0-43CA-9268-AEABCFEEE1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999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81F9C073-7549-46FA-A028-9CF842FF08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953000"/>
            <a:ext cx="6858000" cy="1041400"/>
          </a:xfrm>
        </p:spPr>
        <p:txBody>
          <a:bodyPr/>
          <a:lstStyle/>
          <a:p>
            <a:pPr algn="r"/>
            <a:r>
              <a:rPr lang="en-US" altLang="ko-KR" b="1" dirty="0" err="1" smtClean="0"/>
              <a:t>HyunSuk</a:t>
            </a:r>
            <a:r>
              <a:rPr lang="en-US" altLang="ko-KR" b="1" dirty="0" smtClean="0"/>
              <a:t> Jang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912AF3-F5A6-4F0C-879E-2B678723769C}"/>
              </a:ext>
            </a:extLst>
          </p:cNvPr>
          <p:cNvSpPr/>
          <p:nvPr/>
        </p:nvSpPr>
        <p:spPr>
          <a:xfrm>
            <a:off x="0" y="0"/>
            <a:ext cx="9144000" cy="11103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B9196B-9EEB-457B-9309-816942973481}"/>
              </a:ext>
            </a:extLst>
          </p:cNvPr>
          <p:cNvSpPr txBox="1"/>
          <p:nvPr/>
        </p:nvSpPr>
        <p:spPr>
          <a:xfrm>
            <a:off x="3095170" y="6315982"/>
            <a:ext cx="3915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/>
              <a:t>DGU_Vision_Seminar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|rayjang111@dongguk.edu 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271499-6397-4368-B9A9-D14C44C5B879}"/>
              </a:ext>
            </a:extLst>
          </p:cNvPr>
          <p:cNvSpPr txBox="1"/>
          <p:nvPr/>
        </p:nvSpPr>
        <p:spPr>
          <a:xfrm>
            <a:off x="8204200" y="6521193"/>
            <a:ext cx="8091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1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BF149BF-6458-4764-BD93-94482D7F0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5982"/>
            <a:ext cx="1543050" cy="600075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F942DE70-2AD5-4C54-BE59-3D2E3AE2F7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798" y="2100941"/>
            <a:ext cx="7772400" cy="1799771"/>
          </a:xfrm>
        </p:spPr>
        <p:txBody>
          <a:bodyPr anchor="ctr">
            <a:normAutofit/>
          </a:bodyPr>
          <a:lstStyle/>
          <a:p>
            <a:r>
              <a:rPr lang="en-US" altLang="ko-KR" sz="5400" b="1" dirty="0" smtClean="0">
                <a:latin typeface="Garamond Premr Pro" panose="02020402060506020403" pitchFamily="18" charset="0"/>
              </a:rPr>
              <a:t>Intensity Transformations and Spatial Filtering</a:t>
            </a:r>
            <a:endParaRPr lang="ko-KR" altLang="en-US" sz="5400" b="1" dirty="0">
              <a:latin typeface="Garamond Premr Pro" panose="02020402060506020403" pitchFamily="18" charset="0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D4C985D-EE0D-4907-A78D-FE826841AE63}"/>
              </a:ext>
            </a:extLst>
          </p:cNvPr>
          <p:cNvSpPr txBox="1">
            <a:spLocks/>
          </p:cNvSpPr>
          <p:nvPr/>
        </p:nvSpPr>
        <p:spPr>
          <a:xfrm>
            <a:off x="1276618" y="91092"/>
            <a:ext cx="6590763" cy="925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i="1" dirty="0">
                <a:latin typeface="Garamond Premr Pro" panose="02020402060506020403" pitchFamily="18" charset="0"/>
              </a:rPr>
              <a:t>Digital</a:t>
            </a:r>
            <a:r>
              <a:rPr lang="ko-KR" altLang="en-US" sz="4000" b="1" i="1" dirty="0">
                <a:latin typeface="Garamond Premr Pro" panose="02020402060506020403" pitchFamily="18" charset="0"/>
              </a:rPr>
              <a:t> </a:t>
            </a:r>
            <a:r>
              <a:rPr lang="en-US" altLang="ko-KR" sz="4000" b="1" i="1" dirty="0">
                <a:latin typeface="Garamond Premr Pro" panose="02020402060506020403" pitchFamily="18" charset="0"/>
              </a:rPr>
              <a:t>Image</a:t>
            </a:r>
            <a:r>
              <a:rPr lang="ko-KR" altLang="en-US" sz="4000" b="1" i="1" dirty="0">
                <a:latin typeface="Garamond Premr Pro" panose="02020402060506020403" pitchFamily="18" charset="0"/>
              </a:rPr>
              <a:t> </a:t>
            </a:r>
            <a:r>
              <a:rPr lang="en-US" altLang="ko-KR" sz="4000" b="1" i="1" dirty="0">
                <a:latin typeface="Garamond Premr Pro" panose="02020402060506020403" pitchFamily="18" charset="0"/>
              </a:rPr>
              <a:t>processing</a:t>
            </a:r>
            <a:endParaRPr lang="ko-KR" altLang="en-US" sz="4000" b="1" i="1" dirty="0">
              <a:latin typeface="Garamond Premr Pro" panose="02020402060506020403" pitchFamily="18" charset="0"/>
            </a:endParaRPr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2F943671-DC36-4DCD-B3A0-A7E8CCC79DC3}"/>
              </a:ext>
            </a:extLst>
          </p:cNvPr>
          <p:cNvSpPr txBox="1">
            <a:spLocks/>
          </p:cNvSpPr>
          <p:nvPr/>
        </p:nvSpPr>
        <p:spPr>
          <a:xfrm>
            <a:off x="3543297" y="4075123"/>
            <a:ext cx="2057401" cy="472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Garamond Premr Pro" panose="02020402060506020403" pitchFamily="18" charset="0"/>
              </a:rPr>
              <a:t>3</a:t>
            </a:r>
            <a:r>
              <a:rPr lang="en-US" altLang="ko-KR" dirty="0" smtClean="0">
                <a:latin typeface="Garamond Premr Pro" panose="02020402060506020403" pitchFamily="18" charset="0"/>
              </a:rPr>
              <a:t>.1 </a:t>
            </a:r>
            <a:r>
              <a:rPr lang="en-US" altLang="ko-KR" dirty="0">
                <a:latin typeface="Garamond Premr Pro" panose="02020402060506020403" pitchFamily="18" charset="0"/>
              </a:rPr>
              <a:t>– </a:t>
            </a:r>
            <a:r>
              <a:rPr lang="en-US" altLang="ko-KR" dirty="0" smtClean="0">
                <a:latin typeface="Garamond Premr Pro" panose="02020402060506020403" pitchFamily="18" charset="0"/>
              </a:rPr>
              <a:t>3.3</a:t>
            </a:r>
            <a:endParaRPr lang="ko-KR" altLang="en-US" dirty="0">
              <a:latin typeface="Garamond Premr Pro" panose="020204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37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D7C9F4-D377-427D-B540-F841BD429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28057"/>
            <a:ext cx="7886700" cy="4848906"/>
          </a:xfrm>
        </p:spPr>
        <p:txBody>
          <a:bodyPr>
            <a:normAutofit/>
          </a:bodyPr>
          <a:lstStyle/>
          <a:p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addition to gamma correction, Power-Law transformation are useful for general-purpose contrast manipulation</a:t>
            </a:r>
          </a:p>
          <a:p>
            <a:endParaRPr lang="en-US" altLang="ko-KR" dirty="0" smtClean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BA27A5-7103-464C-9553-56501B48D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5982"/>
            <a:ext cx="1543050" cy="6000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4EA4405-B145-4CA2-9407-F392F4E76F43}"/>
              </a:ext>
            </a:extLst>
          </p:cNvPr>
          <p:cNvSpPr/>
          <p:nvPr/>
        </p:nvSpPr>
        <p:spPr>
          <a:xfrm>
            <a:off x="0" y="0"/>
            <a:ext cx="9144000" cy="11103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D6F6D7-EDCF-4DCF-9445-F010563F7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6048"/>
            <a:ext cx="7886700" cy="921432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3600" b="1" dirty="0"/>
              <a:t>3.2 Some basic Intensity transformation Functions</a:t>
            </a:r>
            <a:endParaRPr lang="ko-KR" altLang="en-US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7B39D0-EAAB-42C2-92B5-70BDBFB81798}"/>
              </a:ext>
            </a:extLst>
          </p:cNvPr>
          <p:cNvSpPr txBox="1"/>
          <p:nvPr/>
        </p:nvSpPr>
        <p:spPr>
          <a:xfrm>
            <a:off x="3095170" y="6521194"/>
            <a:ext cx="4040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/>
              <a:t>DGU_Vision_Seminar</a:t>
            </a:r>
            <a:r>
              <a:rPr lang="en-US" altLang="ko-KR" sz="1400" dirty="0"/>
              <a:t> | </a:t>
            </a:r>
            <a:r>
              <a:rPr lang="en-US" altLang="ko-KR" sz="1400" dirty="0"/>
              <a:t>rayjang111@dongguk.edu 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786EB-BAC2-4D82-A1EB-6D672BC12088}"/>
              </a:ext>
            </a:extLst>
          </p:cNvPr>
          <p:cNvSpPr txBox="1"/>
          <p:nvPr/>
        </p:nvSpPr>
        <p:spPr>
          <a:xfrm>
            <a:off x="7981772" y="6521193"/>
            <a:ext cx="103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10</a:t>
            </a:r>
            <a:endParaRPr lang="ko-KR" altLang="en-US" sz="1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516" y="2186811"/>
            <a:ext cx="2609193" cy="332839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5918" y="2117621"/>
            <a:ext cx="3409819" cy="34342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1" y="5663716"/>
            <a:ext cx="1942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Gamma&lt;1</a:t>
            </a:r>
          </a:p>
          <a:p>
            <a:r>
              <a:rPr lang="en-US" altLang="ko-KR" dirty="0" smtClean="0"/>
              <a:t>(0.6,0.4,0.3)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34094" y="5669651"/>
            <a:ext cx="1808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Gamma&gt;1</a:t>
            </a:r>
          </a:p>
          <a:p>
            <a:r>
              <a:rPr lang="en-US" altLang="ko-KR" dirty="0" smtClean="0"/>
              <a:t>(3.0,4.0,5.0)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848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D7C9F4-D377-427D-B540-F841BD429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28057"/>
            <a:ext cx="7886700" cy="48489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Piecewise-Linear Transformation Functions</a:t>
            </a:r>
          </a:p>
          <a:p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Advantage-  can be arbitrary complex</a:t>
            </a:r>
            <a:endParaRPr lang="en-US" altLang="ko-KR" sz="2400" b="1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Disadvantage- requires more user input </a:t>
            </a:r>
          </a:p>
          <a:p>
            <a:pPr marL="0" indent="0">
              <a:buNone/>
            </a:pP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Contrast stretching</a:t>
            </a:r>
          </a:p>
          <a:p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 that expands the range of intensity levels in an image.</a:t>
            </a:r>
          </a:p>
          <a:p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locations of points                           control the shape of the transformation</a:t>
            </a:r>
          </a:p>
          <a:p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                                 then the transformation produces no change     </a:t>
            </a:r>
          </a:p>
          <a:p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                                             the transformation becomes a </a:t>
            </a:r>
            <a:r>
              <a:rPr lang="en-US" altLang="ko-KR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thresholding</a:t>
            </a:r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BA27A5-7103-464C-9553-56501B48D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5982"/>
            <a:ext cx="1543050" cy="6000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4EA4405-B145-4CA2-9407-F392F4E76F43}"/>
              </a:ext>
            </a:extLst>
          </p:cNvPr>
          <p:cNvSpPr/>
          <p:nvPr/>
        </p:nvSpPr>
        <p:spPr>
          <a:xfrm>
            <a:off x="0" y="0"/>
            <a:ext cx="9144000" cy="11103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D6F6D7-EDCF-4DCF-9445-F010563F7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6048"/>
            <a:ext cx="7886700" cy="921432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3600" b="1" dirty="0" smtClean="0"/>
              <a:t>3.2 Some basic Intensity transformation Functions</a:t>
            </a:r>
            <a:endParaRPr lang="ko-KR" altLang="en-US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7B39D0-EAAB-42C2-92B5-70BDBFB81798}"/>
              </a:ext>
            </a:extLst>
          </p:cNvPr>
          <p:cNvSpPr txBox="1"/>
          <p:nvPr/>
        </p:nvSpPr>
        <p:spPr>
          <a:xfrm>
            <a:off x="3095170" y="6521194"/>
            <a:ext cx="4040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/>
              <a:t>DGU_Vision_Seminar</a:t>
            </a:r>
            <a:r>
              <a:rPr lang="en-US" altLang="ko-KR" sz="1400" dirty="0"/>
              <a:t> | </a:t>
            </a:r>
            <a:r>
              <a:rPr lang="en-US" altLang="ko-KR" sz="1400" dirty="0"/>
              <a:t>rayjang111@dongguk.edu 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786EB-BAC2-4D82-A1EB-6D672BC12088}"/>
              </a:ext>
            </a:extLst>
          </p:cNvPr>
          <p:cNvSpPr txBox="1"/>
          <p:nvPr/>
        </p:nvSpPr>
        <p:spPr>
          <a:xfrm>
            <a:off x="7981772" y="6521193"/>
            <a:ext cx="103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11</a:t>
            </a:r>
            <a:endParaRPr lang="ko-KR" altLang="en-US" sz="14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498" y="5335896"/>
            <a:ext cx="3168502" cy="28657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3665" y="3899437"/>
            <a:ext cx="1868707" cy="36258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862" y="4643258"/>
            <a:ext cx="2313232" cy="32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74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D7C9F4-D377-427D-B540-F841BD429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28057"/>
            <a:ext cx="7886700" cy="484890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Contrast Stretching</a:t>
            </a:r>
          </a:p>
          <a:p>
            <a:pPr marL="0" indent="0">
              <a:buNone/>
            </a:pPr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(b) original image</a:t>
            </a:r>
          </a:p>
          <a:p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(c)image transformed</a:t>
            </a:r>
          </a:p>
          <a:p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 (a)</a:t>
            </a:r>
          </a:p>
          <a:p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(d) Binary image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BA27A5-7103-464C-9553-56501B48D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5982"/>
            <a:ext cx="1543050" cy="6000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4EA4405-B145-4CA2-9407-F392F4E76F43}"/>
              </a:ext>
            </a:extLst>
          </p:cNvPr>
          <p:cNvSpPr/>
          <p:nvPr/>
        </p:nvSpPr>
        <p:spPr>
          <a:xfrm>
            <a:off x="0" y="0"/>
            <a:ext cx="9144000" cy="11103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D6F6D7-EDCF-4DCF-9445-F010563F7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6048"/>
            <a:ext cx="7886700" cy="921432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3600" b="1" dirty="0"/>
              <a:t>3.2 Some basic Intensity transformation Functions</a:t>
            </a:r>
            <a:endParaRPr lang="ko-KR" altLang="en-US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7B39D0-EAAB-42C2-92B5-70BDBFB81798}"/>
              </a:ext>
            </a:extLst>
          </p:cNvPr>
          <p:cNvSpPr txBox="1"/>
          <p:nvPr/>
        </p:nvSpPr>
        <p:spPr>
          <a:xfrm>
            <a:off x="3095170" y="6521194"/>
            <a:ext cx="4040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/>
              <a:t>DGU_Vision_Seminar</a:t>
            </a:r>
            <a:r>
              <a:rPr lang="en-US" altLang="ko-KR" sz="1400" dirty="0"/>
              <a:t> | </a:t>
            </a:r>
            <a:r>
              <a:rPr lang="en-US" altLang="ko-KR" sz="1400" dirty="0"/>
              <a:t>rayjang111@dongguk.edu 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786EB-BAC2-4D82-A1EB-6D672BC12088}"/>
              </a:ext>
            </a:extLst>
          </p:cNvPr>
          <p:cNvSpPr txBox="1"/>
          <p:nvPr/>
        </p:nvSpPr>
        <p:spPr>
          <a:xfrm>
            <a:off x="7981772" y="6521193"/>
            <a:ext cx="103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12</a:t>
            </a:r>
            <a:endParaRPr lang="ko-KR" altLang="en-US" sz="1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601" y="1454573"/>
            <a:ext cx="4851211" cy="48614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993" y="2527012"/>
            <a:ext cx="1183429" cy="11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0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D7C9F4-D377-427D-B540-F841BD429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28057"/>
            <a:ext cx="7886700" cy="48489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Intensity level slicing</a:t>
            </a:r>
          </a:p>
          <a:p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be implemented in several ways but most are variations of two basic themes.</a:t>
            </a:r>
          </a:p>
          <a:p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One approach is to </a:t>
            </a:r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isplay </a:t>
            </a:r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 the values in the range of interest in one value and other intensities to other value.</a:t>
            </a:r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BA27A5-7103-464C-9553-56501B48D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5982"/>
            <a:ext cx="1543050" cy="6000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4EA4405-B145-4CA2-9407-F392F4E76F43}"/>
              </a:ext>
            </a:extLst>
          </p:cNvPr>
          <p:cNvSpPr/>
          <p:nvPr/>
        </p:nvSpPr>
        <p:spPr>
          <a:xfrm>
            <a:off x="0" y="0"/>
            <a:ext cx="9144000" cy="11103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D6F6D7-EDCF-4DCF-9445-F010563F7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6048"/>
            <a:ext cx="7886700" cy="921432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3600" b="1" dirty="0"/>
              <a:t>3.2 Some basic Intensity transformation Functions</a:t>
            </a:r>
            <a:endParaRPr lang="ko-KR" altLang="en-US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7B39D0-EAAB-42C2-92B5-70BDBFB81798}"/>
              </a:ext>
            </a:extLst>
          </p:cNvPr>
          <p:cNvSpPr txBox="1"/>
          <p:nvPr/>
        </p:nvSpPr>
        <p:spPr>
          <a:xfrm>
            <a:off x="3095170" y="6521194"/>
            <a:ext cx="4040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/>
              <a:t>DGU_Vision_Seminar</a:t>
            </a:r>
            <a:r>
              <a:rPr lang="en-US" altLang="ko-KR" sz="1400" dirty="0"/>
              <a:t> | </a:t>
            </a:r>
            <a:r>
              <a:rPr lang="en-US" altLang="ko-KR" sz="1400" dirty="0"/>
              <a:t>rayjang111@dongguk.edu 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786EB-BAC2-4D82-A1EB-6D672BC12088}"/>
              </a:ext>
            </a:extLst>
          </p:cNvPr>
          <p:cNvSpPr txBox="1"/>
          <p:nvPr/>
        </p:nvSpPr>
        <p:spPr>
          <a:xfrm>
            <a:off x="7981772" y="6521193"/>
            <a:ext cx="103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13</a:t>
            </a:r>
            <a:endParaRPr lang="ko-KR" altLang="en-US" sz="1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773" y="3539241"/>
            <a:ext cx="2704149" cy="23518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115" y="3614534"/>
            <a:ext cx="1928452" cy="218717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0371" y="3596102"/>
            <a:ext cx="1948102" cy="2238086"/>
          </a:xfrm>
          <a:prstGeom prst="rect">
            <a:avLst/>
          </a:prstGeom>
        </p:spPr>
      </p:pic>
      <p:sp>
        <p:nvSpPr>
          <p:cNvPr id="12" name="위로 구부러진 화살표 11"/>
          <p:cNvSpPr/>
          <p:nvPr/>
        </p:nvSpPr>
        <p:spPr>
          <a:xfrm>
            <a:off x="5481145" y="5834188"/>
            <a:ext cx="1902372" cy="64018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82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D7C9F4-D377-427D-B540-F841BD429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28057"/>
            <a:ext cx="7886700" cy="48489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Intensity level slicing</a:t>
            </a:r>
          </a:p>
          <a:p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second approach </a:t>
            </a:r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brightens the desired range of intensities of but leaves other intensity levels in the image unchanged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BA27A5-7103-464C-9553-56501B48D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5982"/>
            <a:ext cx="1543050" cy="6000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4EA4405-B145-4CA2-9407-F392F4E76F43}"/>
              </a:ext>
            </a:extLst>
          </p:cNvPr>
          <p:cNvSpPr/>
          <p:nvPr/>
        </p:nvSpPr>
        <p:spPr>
          <a:xfrm>
            <a:off x="0" y="0"/>
            <a:ext cx="9144000" cy="11103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D6F6D7-EDCF-4DCF-9445-F010563F7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6048"/>
            <a:ext cx="7886700" cy="921432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3600" b="1" dirty="0"/>
              <a:t>3.2 Some basic Intensity transformation Functions</a:t>
            </a:r>
            <a:endParaRPr lang="ko-KR" altLang="en-US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7B39D0-EAAB-42C2-92B5-70BDBFB81798}"/>
              </a:ext>
            </a:extLst>
          </p:cNvPr>
          <p:cNvSpPr txBox="1"/>
          <p:nvPr/>
        </p:nvSpPr>
        <p:spPr>
          <a:xfrm>
            <a:off x="3095170" y="6521194"/>
            <a:ext cx="4040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/>
              <a:t>DGU_Vision_Seminar</a:t>
            </a:r>
            <a:r>
              <a:rPr lang="en-US" altLang="ko-KR" sz="1400" dirty="0"/>
              <a:t> | </a:t>
            </a:r>
            <a:r>
              <a:rPr lang="en-US" altLang="ko-KR" sz="1400" dirty="0"/>
              <a:t>rayjang111@dongguk.edu 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786EB-BAC2-4D82-A1EB-6D672BC12088}"/>
              </a:ext>
            </a:extLst>
          </p:cNvPr>
          <p:cNvSpPr txBox="1"/>
          <p:nvPr/>
        </p:nvSpPr>
        <p:spPr>
          <a:xfrm>
            <a:off x="7981772" y="6521193"/>
            <a:ext cx="103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14</a:t>
            </a:r>
            <a:endParaRPr lang="ko-KR" altLang="en-US" sz="1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115" y="3614534"/>
            <a:ext cx="1928452" cy="2187176"/>
          </a:xfrm>
          <a:prstGeom prst="rect">
            <a:avLst/>
          </a:prstGeom>
        </p:spPr>
      </p:pic>
      <p:sp>
        <p:nvSpPr>
          <p:cNvPr id="12" name="위로 구부러진 화살표 11"/>
          <p:cNvSpPr/>
          <p:nvPr/>
        </p:nvSpPr>
        <p:spPr>
          <a:xfrm>
            <a:off x="5481145" y="5834188"/>
            <a:ext cx="1902372" cy="64018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154843"/>
            <a:ext cx="3381522" cy="298504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960" y="3614533"/>
            <a:ext cx="1941425" cy="224308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064115" y="2916114"/>
            <a:ext cx="3781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</a:t>
            </a:r>
            <a:r>
              <a:rPr lang="en-US" altLang="ko-KR" dirty="0" smtClean="0"/>
              <a:t>n this case it actually lowered the desired range of intensities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006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D7C9F4-D377-427D-B540-F841BD429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28057"/>
            <a:ext cx="7886700" cy="48489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Bit-plane slicing</a:t>
            </a:r>
          </a:p>
          <a:p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8-bit image may be considered as a being composed of eight 1-bit planes</a:t>
            </a:r>
          </a:p>
          <a:p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Each plane gets binary image. For example, 8</a:t>
            </a:r>
            <a:r>
              <a:rPr lang="en-US" altLang="ko-KR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bit plane maps all intensities between 0-127 to 0 and 128-255 to 1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BA27A5-7103-464C-9553-56501B48D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5982"/>
            <a:ext cx="1543050" cy="6000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4EA4405-B145-4CA2-9407-F392F4E76F43}"/>
              </a:ext>
            </a:extLst>
          </p:cNvPr>
          <p:cNvSpPr/>
          <p:nvPr/>
        </p:nvSpPr>
        <p:spPr>
          <a:xfrm>
            <a:off x="0" y="0"/>
            <a:ext cx="9144000" cy="11103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D6F6D7-EDCF-4DCF-9445-F010563F7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6048"/>
            <a:ext cx="7886700" cy="921432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3600" b="1" dirty="0"/>
              <a:t>3.2 Some basic Intensity transformation Functions</a:t>
            </a:r>
            <a:endParaRPr lang="ko-KR" altLang="en-US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7B39D0-EAAB-42C2-92B5-70BDBFB81798}"/>
              </a:ext>
            </a:extLst>
          </p:cNvPr>
          <p:cNvSpPr txBox="1"/>
          <p:nvPr/>
        </p:nvSpPr>
        <p:spPr>
          <a:xfrm>
            <a:off x="3095170" y="6521194"/>
            <a:ext cx="4040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/>
              <a:t>DGU_Vision_Seminar</a:t>
            </a:r>
            <a:r>
              <a:rPr lang="en-US" altLang="ko-KR" sz="1400" dirty="0"/>
              <a:t> | </a:t>
            </a:r>
            <a:r>
              <a:rPr lang="en-US" altLang="ko-KR" sz="1400" dirty="0"/>
              <a:t>rayjang111@dongguk.edu 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786EB-BAC2-4D82-A1EB-6D672BC12088}"/>
              </a:ext>
            </a:extLst>
          </p:cNvPr>
          <p:cNvSpPr txBox="1"/>
          <p:nvPr/>
        </p:nvSpPr>
        <p:spPr>
          <a:xfrm>
            <a:off x="7981772" y="6521193"/>
            <a:ext cx="103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15</a:t>
            </a:r>
            <a:endParaRPr lang="ko-KR" altLang="en-US" sz="1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422" y="2710059"/>
            <a:ext cx="5845040" cy="236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7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D7C9F4-D377-427D-B540-F841BD429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28057"/>
            <a:ext cx="7886700" cy="48489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Bit-plane slicing</a:t>
            </a:r>
          </a:p>
          <a:p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BA27A5-7103-464C-9553-56501B48D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5982"/>
            <a:ext cx="1543050" cy="6000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4EA4405-B145-4CA2-9407-F392F4E76F43}"/>
              </a:ext>
            </a:extLst>
          </p:cNvPr>
          <p:cNvSpPr/>
          <p:nvPr/>
        </p:nvSpPr>
        <p:spPr>
          <a:xfrm>
            <a:off x="0" y="0"/>
            <a:ext cx="9144000" cy="11103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D6F6D7-EDCF-4DCF-9445-F010563F7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6048"/>
            <a:ext cx="7886700" cy="921432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3600" b="1" dirty="0"/>
              <a:t>3.2 Some basic Intensity transformation Functions</a:t>
            </a:r>
            <a:endParaRPr lang="ko-KR" altLang="en-US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7B39D0-EAAB-42C2-92B5-70BDBFB81798}"/>
              </a:ext>
            </a:extLst>
          </p:cNvPr>
          <p:cNvSpPr txBox="1"/>
          <p:nvPr/>
        </p:nvSpPr>
        <p:spPr>
          <a:xfrm>
            <a:off x="3095170" y="6521194"/>
            <a:ext cx="4040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/>
              <a:t>DGU_Vision_Seminar</a:t>
            </a:r>
            <a:r>
              <a:rPr lang="en-US" altLang="ko-KR" sz="1400" dirty="0"/>
              <a:t> | </a:t>
            </a:r>
            <a:r>
              <a:rPr lang="en-US" altLang="ko-KR" sz="1400" dirty="0"/>
              <a:t>rayjang111@dongguk.edu 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786EB-BAC2-4D82-A1EB-6D672BC12088}"/>
              </a:ext>
            </a:extLst>
          </p:cNvPr>
          <p:cNvSpPr txBox="1"/>
          <p:nvPr/>
        </p:nvSpPr>
        <p:spPr>
          <a:xfrm>
            <a:off x="7981772" y="6521193"/>
            <a:ext cx="103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16</a:t>
            </a:r>
            <a:endParaRPr lang="ko-KR" altLang="en-US" sz="1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69" y="2076902"/>
            <a:ext cx="6142889" cy="262647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156" y="4780724"/>
            <a:ext cx="1408479" cy="13188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95170" y="5056304"/>
            <a:ext cx="5260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(a) is original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(b) through (</a:t>
            </a:r>
            <a:r>
              <a:rPr lang="en-US" altLang="ko-KR" dirty="0" err="1" smtClean="0"/>
              <a:t>i</a:t>
            </a:r>
            <a:r>
              <a:rPr lang="en-US" altLang="ko-KR" dirty="0" smtClean="0"/>
              <a:t>) corresponds to bit planes1 through 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309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D7C9F4-D377-427D-B540-F841BD429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28057"/>
            <a:ext cx="7886700" cy="48489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Bit-plane slicing</a:t>
            </a:r>
          </a:p>
          <a:p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Decomposing an image into its bit planes is useful for analyzing the relative importance in the image.</a:t>
            </a:r>
          </a:p>
          <a:p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type of decomposition is useful for image compression</a:t>
            </a:r>
          </a:p>
          <a:p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 4 bit planes uses 50% storage of </a:t>
            </a:r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image and 2 bit planes uses 25% of storage</a:t>
            </a:r>
            <a:endParaRPr lang="en-US" altLang="ko-KR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BA27A5-7103-464C-9553-56501B48D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5982"/>
            <a:ext cx="1543050" cy="6000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4EA4405-B145-4CA2-9407-F392F4E76F43}"/>
              </a:ext>
            </a:extLst>
          </p:cNvPr>
          <p:cNvSpPr/>
          <p:nvPr/>
        </p:nvSpPr>
        <p:spPr>
          <a:xfrm>
            <a:off x="0" y="0"/>
            <a:ext cx="9144000" cy="11103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D6F6D7-EDCF-4DCF-9445-F010563F7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6048"/>
            <a:ext cx="7886700" cy="921432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3600" b="1" dirty="0"/>
              <a:t>3.2 Some basic Intensity transformation Functions</a:t>
            </a:r>
            <a:endParaRPr lang="ko-KR" altLang="en-US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7B39D0-EAAB-42C2-92B5-70BDBFB81798}"/>
              </a:ext>
            </a:extLst>
          </p:cNvPr>
          <p:cNvSpPr txBox="1"/>
          <p:nvPr/>
        </p:nvSpPr>
        <p:spPr>
          <a:xfrm>
            <a:off x="3095170" y="6521194"/>
            <a:ext cx="4040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/>
              <a:t>DGU_Vision_Seminar</a:t>
            </a:r>
            <a:r>
              <a:rPr lang="en-US" altLang="ko-KR" sz="1400" dirty="0"/>
              <a:t> | </a:t>
            </a:r>
            <a:r>
              <a:rPr lang="en-US" altLang="ko-KR" sz="1400" dirty="0"/>
              <a:t>rayjang111@dongguk.edu 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786EB-BAC2-4D82-A1EB-6D672BC12088}"/>
              </a:ext>
            </a:extLst>
          </p:cNvPr>
          <p:cNvSpPr txBox="1"/>
          <p:nvPr/>
        </p:nvSpPr>
        <p:spPr>
          <a:xfrm>
            <a:off x="7981772" y="6521193"/>
            <a:ext cx="103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17</a:t>
            </a:r>
            <a:endParaRPr lang="ko-KR" altLang="en-US" sz="1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69" y="4307382"/>
            <a:ext cx="7472474" cy="11195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54317" y="5542677"/>
            <a:ext cx="5785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Image reconstructed using high bit planes</a:t>
            </a:r>
          </a:p>
          <a:p>
            <a:r>
              <a:rPr lang="en-US" altLang="ko-KR" dirty="0" smtClean="0"/>
              <a:t>8,7=&gt;8,7,6=&gt;8,7,6,5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370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AD7C9F4-D377-427D-B540-F841BD4294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28057"/>
                <a:ext cx="3055226" cy="4848906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Histogram of a digital image is a discrete function</a:t>
                </a:r>
              </a:p>
              <a:p>
                <a:pPr marL="0" indent="0">
                  <a:buNone/>
                </a:pPr>
                <a:r>
                  <a:rPr lang="en-US" altLang="ko-KR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ko-KR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ko-KR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</a:t>
                </a:r>
                <a:r>
                  <a:rPr lang="en-US" altLang="ko-KR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number of pixels in the image with intensity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ko-KR" sz="2400" dirty="0" smtClean="0">
                  <a:latin typeface="Times New Roman" panose="02020603050405020304" pitchFamily="18" charset="0"/>
                </a:endParaRPr>
              </a:p>
              <a:p>
                <a:r>
                  <a:rPr lang="en-US" altLang="ko-KR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Right picture shows 4 basic images types and their corresponding histograms</a:t>
                </a:r>
                <a:endParaRPr lang="ko-KR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AD7C9F4-D377-427D-B540-F841BD4294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28057"/>
                <a:ext cx="3055226" cy="4848906"/>
              </a:xfrm>
              <a:blipFill>
                <a:blip r:embed="rId2"/>
                <a:stretch>
                  <a:fillRect l="-2994" t="-1761" r="-41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AABA27A5-7103-464C-9553-56501B48D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5982"/>
            <a:ext cx="1543050" cy="6000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4EA4405-B145-4CA2-9407-F392F4E76F43}"/>
              </a:ext>
            </a:extLst>
          </p:cNvPr>
          <p:cNvSpPr/>
          <p:nvPr/>
        </p:nvSpPr>
        <p:spPr>
          <a:xfrm>
            <a:off x="0" y="0"/>
            <a:ext cx="9144000" cy="11103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D6F6D7-EDCF-4DCF-9445-F010563F7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6048"/>
            <a:ext cx="7886700" cy="921432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b="1" dirty="0" smtClean="0"/>
              <a:t>3.3 Histogram Processing</a:t>
            </a:r>
            <a:endParaRPr lang="ko-KR" altLang="en-US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7B39D0-EAAB-42C2-92B5-70BDBFB81798}"/>
              </a:ext>
            </a:extLst>
          </p:cNvPr>
          <p:cNvSpPr txBox="1"/>
          <p:nvPr/>
        </p:nvSpPr>
        <p:spPr>
          <a:xfrm>
            <a:off x="3095170" y="6521194"/>
            <a:ext cx="4040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/>
              <a:t>DGU_Vision_Seminar</a:t>
            </a:r>
            <a:r>
              <a:rPr lang="en-US" altLang="ko-KR" sz="1400" dirty="0"/>
              <a:t> | </a:t>
            </a:r>
            <a:r>
              <a:rPr lang="en-US" altLang="ko-KR" sz="1400" dirty="0"/>
              <a:t>rayjang111@dongguk.edu 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786EB-BAC2-4D82-A1EB-6D672BC12088}"/>
              </a:ext>
            </a:extLst>
          </p:cNvPr>
          <p:cNvSpPr txBox="1"/>
          <p:nvPr/>
        </p:nvSpPr>
        <p:spPr>
          <a:xfrm>
            <a:off x="7981772" y="6521193"/>
            <a:ext cx="103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18</a:t>
            </a:r>
            <a:endParaRPr lang="ko-KR" altLang="en-US" sz="1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142" y="1067480"/>
            <a:ext cx="4862564" cy="524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5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AD7C9F4-D377-427D-B540-F841BD4294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328057"/>
                <a:ext cx="8016109" cy="484890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altLang="ko-KR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Histogram Equalization</a:t>
                </a:r>
              </a:p>
              <a:p>
                <a:r>
                  <a:rPr lang="en-US" altLang="ko-KR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 a moment continuous intensity values and r representing intensities of an image</a:t>
                </a:r>
              </a:p>
              <a:p>
                <a:r>
                  <a:rPr lang="en-US" altLang="ko-KR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transformation has formula </a:t>
                </a:r>
              </a:p>
              <a:p>
                <a:endParaRPr lang="en-US" altLang="ko-KR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ko-KR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ko-KR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two conditions:</a:t>
                </a:r>
              </a:p>
              <a:p>
                <a:pPr marL="0" indent="0">
                  <a:buNone/>
                </a:pPr>
                <a:r>
                  <a:rPr lang="en-US" altLang="ko-KR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 T(r) is a monotonically increasing function </a:t>
                </a:r>
                <a:endParaRPr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ko-KR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 0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altLang="ko-KR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T(r)</a:t>
                </a:r>
                <a:r>
                  <a:rPr lang="en-US" altLang="ko-KR" sz="24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altLang="ko-KR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L-1 for 0</a:t>
                </a:r>
                <a:r>
                  <a:rPr lang="en-US" altLang="ko-KR" sz="24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r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L</m:t>
                    </m:r>
                    <m:r>
                      <a:rPr lang="en-US" altLang="ko-K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−1  </m:t>
                    </m:r>
                  </m:oMath>
                </a14:m>
                <a:endParaRPr lang="en-US" altLang="ko-KR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condition a(a) guarantees that output intensity values will never be less than corresponding value</a:t>
                </a:r>
              </a:p>
              <a:p>
                <a:r>
                  <a:rPr lang="en-US" altLang="ko-KR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condition (b) guarantees that the range of output intensities is the same as the input 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AD7C9F4-D377-427D-B540-F841BD4294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328057"/>
                <a:ext cx="8016109" cy="4848906"/>
              </a:xfrm>
              <a:blipFill>
                <a:blip r:embed="rId2"/>
                <a:stretch>
                  <a:fillRect l="-989" t="-22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AABA27A5-7103-464C-9553-56501B48D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5982"/>
            <a:ext cx="1543050" cy="6000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4EA4405-B145-4CA2-9407-F392F4E76F43}"/>
              </a:ext>
            </a:extLst>
          </p:cNvPr>
          <p:cNvSpPr/>
          <p:nvPr/>
        </p:nvSpPr>
        <p:spPr>
          <a:xfrm>
            <a:off x="0" y="0"/>
            <a:ext cx="9144000" cy="11103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D6F6D7-EDCF-4DCF-9445-F010563F7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6048"/>
            <a:ext cx="7886700" cy="921432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b="1" dirty="0" smtClean="0"/>
              <a:t>3.3 Histogram Processing</a:t>
            </a:r>
            <a:endParaRPr lang="ko-KR" altLang="en-US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7B39D0-EAAB-42C2-92B5-70BDBFB81798}"/>
              </a:ext>
            </a:extLst>
          </p:cNvPr>
          <p:cNvSpPr txBox="1"/>
          <p:nvPr/>
        </p:nvSpPr>
        <p:spPr>
          <a:xfrm>
            <a:off x="3095170" y="6521194"/>
            <a:ext cx="4040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/>
              <a:t>DGU_Vision_Seminar</a:t>
            </a:r>
            <a:r>
              <a:rPr lang="en-US" altLang="ko-KR" sz="1400" dirty="0"/>
              <a:t> | </a:t>
            </a:r>
            <a:r>
              <a:rPr lang="en-US" altLang="ko-KR" sz="1400" dirty="0"/>
              <a:t>rayjang111@dongguk.edu 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786EB-BAC2-4D82-A1EB-6D672BC12088}"/>
              </a:ext>
            </a:extLst>
          </p:cNvPr>
          <p:cNvSpPr txBox="1"/>
          <p:nvPr/>
        </p:nvSpPr>
        <p:spPr>
          <a:xfrm>
            <a:off x="7981772" y="6521193"/>
            <a:ext cx="103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19</a:t>
            </a:r>
            <a:endParaRPr lang="ko-KR" altLang="en-US" sz="1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426" y="2849917"/>
            <a:ext cx="3908294" cy="53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7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D7C9F4-D377-427D-B540-F841BD429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28057"/>
            <a:ext cx="7886700" cy="4848906"/>
          </a:xfrm>
        </p:spPr>
        <p:txBody>
          <a:bodyPr>
            <a:normAutofit/>
          </a:bodyPr>
          <a:lstStyle/>
          <a:p>
            <a:r>
              <a:rPr lang="en-US" altLang="ko-KR" sz="24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All image processing techniques in this chapter are implemented in </a:t>
            </a:r>
            <a:r>
              <a:rPr lang="en-US" altLang="ko-KR" sz="2400" i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Spatial Domain</a:t>
            </a:r>
          </a:p>
          <a:p>
            <a:r>
              <a:rPr lang="en-US" altLang="ko-KR" sz="2400" i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Spatial </a:t>
            </a:r>
            <a:r>
              <a:rPr lang="en-US" altLang="ko-KR" sz="2400" i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Domain </a:t>
            </a:r>
            <a:r>
              <a:rPr lang="en-US" altLang="ko-KR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is simply the plane  containing the pixels of an image</a:t>
            </a:r>
            <a:r>
              <a:rPr lang="en-US" altLang="ko-KR" sz="24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.</a:t>
            </a:r>
          </a:p>
          <a:p>
            <a:r>
              <a:rPr lang="en-US" altLang="ko-KR" sz="2400" i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Spatial Domain </a:t>
            </a:r>
            <a:r>
              <a:rPr lang="en-US" altLang="ko-KR" sz="24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processes we discuss in this chapter can be denoted by the expression</a:t>
            </a:r>
          </a:p>
          <a:p>
            <a:endParaRPr lang="en-US" altLang="ko-KR" sz="24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ko-KR" sz="2400" dirty="0" smtClean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r>
              <a:rPr lang="en-US" altLang="ko-KR" sz="24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f(</a:t>
            </a:r>
            <a:r>
              <a:rPr lang="en-US" altLang="ko-KR" sz="2400" dirty="0" err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x,y</a:t>
            </a:r>
            <a:r>
              <a:rPr lang="en-US" altLang="ko-KR" sz="24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) is the input image g(</a:t>
            </a:r>
            <a:r>
              <a:rPr lang="en-US" altLang="ko-KR" sz="2400" dirty="0" err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x,y</a:t>
            </a:r>
            <a:r>
              <a:rPr lang="en-US" altLang="ko-KR" sz="24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) is the output image, and T is an operator on f defined over a neighborhood of point(</a:t>
            </a:r>
            <a:r>
              <a:rPr lang="en-US" altLang="ko-KR" sz="2400" dirty="0" err="1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x,y</a:t>
            </a:r>
            <a:r>
              <a:rPr lang="en-US" altLang="ko-KR" sz="24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)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BA27A5-7103-464C-9553-56501B48D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5982"/>
            <a:ext cx="1543050" cy="6000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4EA4405-B145-4CA2-9407-F392F4E76F43}"/>
              </a:ext>
            </a:extLst>
          </p:cNvPr>
          <p:cNvSpPr/>
          <p:nvPr/>
        </p:nvSpPr>
        <p:spPr>
          <a:xfrm>
            <a:off x="0" y="0"/>
            <a:ext cx="9144000" cy="11103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D6F6D7-EDCF-4DCF-9445-F010563F7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6048"/>
            <a:ext cx="7886700" cy="921432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b="1" dirty="0" smtClean="0"/>
              <a:t>3.1 Background</a:t>
            </a:r>
            <a:endParaRPr lang="ko-KR" altLang="en-US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7B39D0-EAAB-42C2-92B5-70BDBFB81798}"/>
              </a:ext>
            </a:extLst>
          </p:cNvPr>
          <p:cNvSpPr txBox="1"/>
          <p:nvPr/>
        </p:nvSpPr>
        <p:spPr>
          <a:xfrm>
            <a:off x="3095170" y="6521194"/>
            <a:ext cx="4040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/>
              <a:t>DGU_Vision_Seminar</a:t>
            </a:r>
            <a:r>
              <a:rPr lang="en-US" altLang="ko-KR" sz="1400" dirty="0"/>
              <a:t> | </a:t>
            </a:r>
            <a:r>
              <a:rPr lang="en-US" altLang="ko-KR" sz="1400" dirty="0"/>
              <a:t>rayjang111@dongguk.edu 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786EB-BAC2-4D82-A1EB-6D672BC12088}"/>
              </a:ext>
            </a:extLst>
          </p:cNvPr>
          <p:cNvSpPr txBox="1"/>
          <p:nvPr/>
        </p:nvSpPr>
        <p:spPr>
          <a:xfrm>
            <a:off x="7981772" y="6521193"/>
            <a:ext cx="103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</a:t>
            </a:r>
            <a:endParaRPr lang="ko-KR" altLang="en-US" sz="1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371" y="3646099"/>
            <a:ext cx="4382212" cy="99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35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D7C9F4-D377-427D-B540-F841BD429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28057"/>
            <a:ext cx="8016109" cy="48489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 Equalization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transformation function of particular importance in image has the form </a:t>
            </a:r>
          </a:p>
          <a:p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right side is also recognized as CDF</a:t>
            </a:r>
          </a:p>
          <a:p>
            <a:pPr marL="0" indent="0">
              <a:buNone/>
            </a:pPr>
            <a:endParaRPr lang="en-US" altLang="ko-KR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BA27A5-7103-464C-9553-56501B48D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5982"/>
            <a:ext cx="1543050" cy="6000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4EA4405-B145-4CA2-9407-F392F4E76F43}"/>
              </a:ext>
            </a:extLst>
          </p:cNvPr>
          <p:cNvSpPr/>
          <p:nvPr/>
        </p:nvSpPr>
        <p:spPr>
          <a:xfrm>
            <a:off x="0" y="0"/>
            <a:ext cx="9144000" cy="11103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D6F6D7-EDCF-4DCF-9445-F010563F7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6048"/>
            <a:ext cx="7886700" cy="921432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b="1" dirty="0" smtClean="0"/>
              <a:t>3.3 Histogram Processing</a:t>
            </a:r>
            <a:endParaRPr lang="ko-KR" altLang="en-US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7B39D0-EAAB-42C2-92B5-70BDBFB81798}"/>
              </a:ext>
            </a:extLst>
          </p:cNvPr>
          <p:cNvSpPr txBox="1"/>
          <p:nvPr/>
        </p:nvSpPr>
        <p:spPr>
          <a:xfrm>
            <a:off x="3095170" y="6521194"/>
            <a:ext cx="4040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/>
              <a:t>DGU_Vision_Seminar</a:t>
            </a:r>
            <a:r>
              <a:rPr lang="en-US" altLang="ko-KR" sz="1400" dirty="0"/>
              <a:t> | </a:t>
            </a:r>
            <a:r>
              <a:rPr lang="en-US" altLang="ko-KR" sz="1400" dirty="0"/>
              <a:t>rayjang111@dongguk.edu 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786EB-BAC2-4D82-A1EB-6D672BC12088}"/>
              </a:ext>
            </a:extLst>
          </p:cNvPr>
          <p:cNvSpPr txBox="1"/>
          <p:nvPr/>
        </p:nvSpPr>
        <p:spPr>
          <a:xfrm>
            <a:off x="7981772" y="6521193"/>
            <a:ext cx="103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20</a:t>
            </a:r>
            <a:endParaRPr lang="ko-KR" altLang="en-US" sz="1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868" y="2500662"/>
            <a:ext cx="3031249" cy="61052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25" y="3480569"/>
            <a:ext cx="2155771" cy="80322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746" y="4283790"/>
            <a:ext cx="3035848" cy="17640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0876" y="3584027"/>
            <a:ext cx="3658422" cy="2263775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3478924" y="3720662"/>
            <a:ext cx="1024759" cy="4834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 rot="20628989">
            <a:off x="4001815" y="4829381"/>
            <a:ext cx="1024759" cy="4834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92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ABA27A5-7103-464C-9553-56501B48D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5982"/>
            <a:ext cx="1543050" cy="6000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4EA4405-B145-4CA2-9407-F392F4E76F43}"/>
              </a:ext>
            </a:extLst>
          </p:cNvPr>
          <p:cNvSpPr/>
          <p:nvPr/>
        </p:nvSpPr>
        <p:spPr>
          <a:xfrm>
            <a:off x="0" y="0"/>
            <a:ext cx="9144000" cy="11103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D6F6D7-EDCF-4DCF-9445-F010563F7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6048"/>
            <a:ext cx="7886700" cy="921432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b="1" dirty="0" smtClean="0"/>
              <a:t>3.3 Histogram Processing</a:t>
            </a:r>
            <a:endParaRPr lang="ko-KR" altLang="en-US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7B39D0-EAAB-42C2-92B5-70BDBFB81798}"/>
              </a:ext>
            </a:extLst>
          </p:cNvPr>
          <p:cNvSpPr txBox="1"/>
          <p:nvPr/>
        </p:nvSpPr>
        <p:spPr>
          <a:xfrm>
            <a:off x="3095170" y="6521194"/>
            <a:ext cx="4040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/>
              <a:t>DGU_Vision_Seminar</a:t>
            </a:r>
            <a:r>
              <a:rPr lang="en-US" altLang="ko-KR" sz="1400" dirty="0"/>
              <a:t> | </a:t>
            </a:r>
            <a:r>
              <a:rPr lang="en-US" altLang="ko-KR" sz="1400" dirty="0"/>
              <a:t>rayjang111@dongguk.edu 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786EB-BAC2-4D82-A1EB-6D672BC12088}"/>
              </a:ext>
            </a:extLst>
          </p:cNvPr>
          <p:cNvSpPr txBox="1"/>
          <p:nvPr/>
        </p:nvSpPr>
        <p:spPr>
          <a:xfrm>
            <a:off x="7981772" y="6521193"/>
            <a:ext cx="103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21</a:t>
            </a:r>
            <a:endParaRPr lang="ko-KR" altLang="en-US" sz="140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33" y="1821874"/>
            <a:ext cx="8684533" cy="293819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428594" y="5168693"/>
            <a:ext cx="313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Hist</a:t>
            </a:r>
            <a:r>
              <a:rPr lang="en-US" altLang="ko-KR" dirty="0" smtClean="0"/>
              <a:t> of equalized image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09145" y="5176345"/>
            <a:ext cx="313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Hist</a:t>
            </a:r>
            <a:r>
              <a:rPr lang="en-US" altLang="ko-KR" dirty="0" smtClean="0"/>
              <a:t> of original image</a:t>
            </a:r>
            <a:endParaRPr lang="ko-KR" altLang="en-US" dirty="0"/>
          </a:p>
        </p:txBody>
      </p:sp>
      <p:sp>
        <p:nvSpPr>
          <p:cNvPr id="20" name="아래로 구부러진 화살표 19"/>
          <p:cNvSpPr/>
          <p:nvPr/>
        </p:nvSpPr>
        <p:spPr>
          <a:xfrm>
            <a:off x="2577205" y="1843001"/>
            <a:ext cx="2538248" cy="85659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241" y="1200787"/>
            <a:ext cx="3031249" cy="61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0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AD7C9F4-D377-427D-B540-F841BD4294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328057"/>
                <a:ext cx="8016109" cy="484890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ko-KR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Histogram Equalization</a:t>
                </a:r>
              </a:p>
              <a:p>
                <a:r>
                  <a:rPr lang="en-US" altLang="ko-KR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Discrete case</a:t>
                </a:r>
              </a:p>
              <a:p>
                <a:pPr marL="0" indent="0">
                  <a:buNone/>
                </a:pPr>
                <a:r>
                  <a:rPr lang="en-US" altLang="ko-KR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Probability of occurrence of intensity level</a:t>
                </a:r>
                <a14:m>
                  <m:oMath xmlns:m="http://schemas.openxmlformats.org/officeDocument/2006/math">
                    <m:r>
                      <a:rPr lang="en-US" altLang="ko-KR" sz="2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</m:t>
                    </m:r>
                    <m:sSub>
                      <m:sSubPr>
                        <m:ctrlPr>
                          <a:rPr lang="en-US" altLang="ko-KR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a digital image is approximated by </a:t>
                </a:r>
                <a:endParaRPr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ko-KR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ko-KR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discrete form of transformation is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AD7C9F4-D377-427D-B540-F841BD4294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328057"/>
                <a:ext cx="8016109" cy="4848906"/>
              </a:xfrm>
              <a:blipFill>
                <a:blip r:embed="rId2"/>
                <a:stretch>
                  <a:fillRect l="-1141" t="-17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AABA27A5-7103-464C-9553-56501B48D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5982"/>
            <a:ext cx="1543050" cy="6000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4EA4405-B145-4CA2-9407-F392F4E76F43}"/>
              </a:ext>
            </a:extLst>
          </p:cNvPr>
          <p:cNvSpPr/>
          <p:nvPr/>
        </p:nvSpPr>
        <p:spPr>
          <a:xfrm>
            <a:off x="0" y="0"/>
            <a:ext cx="9144000" cy="11103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D6F6D7-EDCF-4DCF-9445-F010563F7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6048"/>
            <a:ext cx="7886700" cy="921432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b="1" dirty="0" smtClean="0"/>
              <a:t>3.3 Histogram Processing</a:t>
            </a:r>
            <a:endParaRPr lang="ko-KR" altLang="en-US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7B39D0-EAAB-42C2-92B5-70BDBFB81798}"/>
              </a:ext>
            </a:extLst>
          </p:cNvPr>
          <p:cNvSpPr txBox="1"/>
          <p:nvPr/>
        </p:nvSpPr>
        <p:spPr>
          <a:xfrm>
            <a:off x="3095170" y="6521194"/>
            <a:ext cx="4040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/>
              <a:t>DGU_Vision_Seminar</a:t>
            </a:r>
            <a:r>
              <a:rPr lang="en-US" altLang="ko-KR" sz="1400" dirty="0"/>
              <a:t> | </a:t>
            </a:r>
            <a:r>
              <a:rPr lang="en-US" altLang="ko-KR" sz="1400" dirty="0"/>
              <a:t>rayjang111@dongguk.edu 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786EB-BAC2-4D82-A1EB-6D672BC12088}"/>
              </a:ext>
            </a:extLst>
          </p:cNvPr>
          <p:cNvSpPr txBox="1"/>
          <p:nvPr/>
        </p:nvSpPr>
        <p:spPr>
          <a:xfrm>
            <a:off x="7981772" y="6521193"/>
            <a:ext cx="103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22</a:t>
            </a:r>
            <a:endParaRPr lang="ko-KR" altLang="en-US" sz="1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25" y="3104426"/>
            <a:ext cx="3950425" cy="64808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525" y="4348268"/>
            <a:ext cx="5261496" cy="196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05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ABA27A5-7103-464C-9553-56501B48D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5982"/>
            <a:ext cx="1543050" cy="6000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4EA4405-B145-4CA2-9407-F392F4E76F43}"/>
              </a:ext>
            </a:extLst>
          </p:cNvPr>
          <p:cNvSpPr/>
          <p:nvPr/>
        </p:nvSpPr>
        <p:spPr>
          <a:xfrm>
            <a:off x="0" y="0"/>
            <a:ext cx="9144000" cy="11103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D6F6D7-EDCF-4DCF-9445-F010563F7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6048"/>
            <a:ext cx="7886700" cy="921432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b="1" dirty="0" smtClean="0"/>
              <a:t>3.3 Histogram Processing</a:t>
            </a:r>
            <a:endParaRPr lang="ko-KR" altLang="en-US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7B39D0-EAAB-42C2-92B5-70BDBFB81798}"/>
              </a:ext>
            </a:extLst>
          </p:cNvPr>
          <p:cNvSpPr txBox="1"/>
          <p:nvPr/>
        </p:nvSpPr>
        <p:spPr>
          <a:xfrm>
            <a:off x="3095170" y="6521194"/>
            <a:ext cx="4040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/>
              <a:t>DGU_Vision_Seminar</a:t>
            </a:r>
            <a:r>
              <a:rPr lang="en-US" altLang="ko-KR" sz="1400" dirty="0"/>
              <a:t> | </a:t>
            </a:r>
            <a:r>
              <a:rPr lang="en-US" altLang="ko-KR" sz="1400" dirty="0"/>
              <a:t>rayjang111@dongguk.edu 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786EB-BAC2-4D82-A1EB-6D672BC12088}"/>
              </a:ext>
            </a:extLst>
          </p:cNvPr>
          <p:cNvSpPr txBox="1"/>
          <p:nvPr/>
        </p:nvSpPr>
        <p:spPr>
          <a:xfrm>
            <a:off x="7981772" y="6521193"/>
            <a:ext cx="103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23</a:t>
            </a:r>
            <a:endParaRPr lang="ko-KR" altLang="en-US" sz="1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8" y="3663795"/>
            <a:ext cx="8410485" cy="234160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1283" y="1213945"/>
            <a:ext cx="478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 bit case example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8" y="1740027"/>
            <a:ext cx="2463526" cy="176701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8745" y="1828753"/>
            <a:ext cx="3531428" cy="1497325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3195145" y="2758965"/>
            <a:ext cx="2033751" cy="3205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5145" y="2105492"/>
            <a:ext cx="1968404" cy="32389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145" y="2403984"/>
            <a:ext cx="2020798" cy="27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D7C9F4-D377-427D-B540-F841BD429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28057"/>
            <a:ext cx="8016109" cy="48489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 Matching (Specification)</a:t>
            </a:r>
          </a:p>
          <a:p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Sometimes it is useful to be able to specify the shape of the histogram that we wish the processed image to have</a:t>
            </a:r>
          </a:p>
          <a:p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Formula:</a:t>
            </a:r>
          </a:p>
          <a:p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ko-KR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Let G(z)=T(r)  then,</a:t>
            </a:r>
          </a:p>
          <a:p>
            <a:pPr marL="0" indent="0">
              <a:buNone/>
            </a:pPr>
            <a:endParaRPr lang="en-US" altLang="ko-KR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BA27A5-7103-464C-9553-56501B48D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5982"/>
            <a:ext cx="1543050" cy="6000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4EA4405-B145-4CA2-9407-F392F4E76F43}"/>
              </a:ext>
            </a:extLst>
          </p:cNvPr>
          <p:cNvSpPr/>
          <p:nvPr/>
        </p:nvSpPr>
        <p:spPr>
          <a:xfrm>
            <a:off x="0" y="0"/>
            <a:ext cx="9144000" cy="11103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D6F6D7-EDCF-4DCF-9445-F010563F7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6048"/>
            <a:ext cx="7886700" cy="921432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b="1" dirty="0" smtClean="0"/>
              <a:t>3.3 Histogram Processing</a:t>
            </a:r>
            <a:endParaRPr lang="ko-KR" altLang="en-US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7B39D0-EAAB-42C2-92B5-70BDBFB81798}"/>
              </a:ext>
            </a:extLst>
          </p:cNvPr>
          <p:cNvSpPr txBox="1"/>
          <p:nvPr/>
        </p:nvSpPr>
        <p:spPr>
          <a:xfrm>
            <a:off x="3095170" y="6521194"/>
            <a:ext cx="4040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/>
              <a:t>DGU_Vision_Seminar</a:t>
            </a:r>
            <a:r>
              <a:rPr lang="en-US" altLang="ko-KR" sz="1400" dirty="0"/>
              <a:t> | </a:t>
            </a:r>
            <a:r>
              <a:rPr lang="en-US" altLang="ko-KR" sz="1400" dirty="0"/>
              <a:t>rayjang111@dongguk.edu 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786EB-BAC2-4D82-A1EB-6D672BC12088}"/>
              </a:ext>
            </a:extLst>
          </p:cNvPr>
          <p:cNvSpPr txBox="1"/>
          <p:nvPr/>
        </p:nvSpPr>
        <p:spPr>
          <a:xfrm>
            <a:off x="7981772" y="6521193"/>
            <a:ext cx="103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24</a:t>
            </a:r>
            <a:endParaRPr lang="ko-KR" altLang="en-US" sz="1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2892374"/>
            <a:ext cx="4980824" cy="95608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49" y="3848458"/>
            <a:ext cx="4539387" cy="88788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49" y="5352404"/>
            <a:ext cx="3911647" cy="75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0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D7C9F4-D377-427D-B540-F841BD429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28057"/>
            <a:ext cx="8016109" cy="48489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 Matching (Specification)</a:t>
            </a:r>
          </a:p>
          <a:p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Discrete case</a:t>
            </a:r>
          </a:p>
          <a:p>
            <a:pPr marL="0" indent="0">
              <a:buNone/>
            </a:pP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ko-KR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ko-KR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Let                               </a:t>
            </a:r>
          </a:p>
          <a:p>
            <a:pPr marL="0" indent="0">
              <a:buNone/>
            </a:pPr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Then,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BA27A5-7103-464C-9553-56501B48D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5982"/>
            <a:ext cx="1543050" cy="6000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4EA4405-B145-4CA2-9407-F392F4E76F43}"/>
              </a:ext>
            </a:extLst>
          </p:cNvPr>
          <p:cNvSpPr/>
          <p:nvPr/>
        </p:nvSpPr>
        <p:spPr>
          <a:xfrm>
            <a:off x="0" y="0"/>
            <a:ext cx="9144000" cy="11103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D6F6D7-EDCF-4DCF-9445-F010563F7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6048"/>
            <a:ext cx="7886700" cy="921432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b="1" dirty="0" smtClean="0"/>
              <a:t>3.3 Histogram Processing</a:t>
            </a:r>
            <a:endParaRPr lang="ko-KR" altLang="en-US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7B39D0-EAAB-42C2-92B5-70BDBFB81798}"/>
              </a:ext>
            </a:extLst>
          </p:cNvPr>
          <p:cNvSpPr txBox="1"/>
          <p:nvPr/>
        </p:nvSpPr>
        <p:spPr>
          <a:xfrm>
            <a:off x="3095170" y="6521194"/>
            <a:ext cx="4040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/>
              <a:t>DGU_Vision_Seminar</a:t>
            </a:r>
            <a:r>
              <a:rPr lang="en-US" altLang="ko-KR" sz="1400" dirty="0"/>
              <a:t> | </a:t>
            </a:r>
            <a:r>
              <a:rPr lang="en-US" altLang="ko-KR" sz="1400" dirty="0"/>
              <a:t>rayjang111@dongguk.edu 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786EB-BAC2-4D82-A1EB-6D672BC12088}"/>
              </a:ext>
            </a:extLst>
          </p:cNvPr>
          <p:cNvSpPr txBox="1"/>
          <p:nvPr/>
        </p:nvSpPr>
        <p:spPr>
          <a:xfrm>
            <a:off x="7981772" y="6521193"/>
            <a:ext cx="103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25</a:t>
            </a:r>
            <a:endParaRPr lang="ko-KR" altLang="en-US" sz="1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943" y="2174197"/>
            <a:ext cx="4749857" cy="16727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944" y="3787004"/>
            <a:ext cx="3068202" cy="83641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6905" y="4428496"/>
            <a:ext cx="2264758" cy="50827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6130" y="5011827"/>
            <a:ext cx="1835533" cy="62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71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ABA27A5-7103-464C-9553-56501B48D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5982"/>
            <a:ext cx="1543050" cy="6000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4EA4405-B145-4CA2-9407-F392F4E76F43}"/>
              </a:ext>
            </a:extLst>
          </p:cNvPr>
          <p:cNvSpPr/>
          <p:nvPr/>
        </p:nvSpPr>
        <p:spPr>
          <a:xfrm>
            <a:off x="0" y="0"/>
            <a:ext cx="9144000" cy="11103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D6F6D7-EDCF-4DCF-9445-F010563F7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6048"/>
            <a:ext cx="7886700" cy="921432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b="1" dirty="0" smtClean="0"/>
              <a:t>3.3 Histogram Processing</a:t>
            </a:r>
            <a:endParaRPr lang="ko-KR" altLang="en-US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7B39D0-EAAB-42C2-92B5-70BDBFB81798}"/>
              </a:ext>
            </a:extLst>
          </p:cNvPr>
          <p:cNvSpPr txBox="1"/>
          <p:nvPr/>
        </p:nvSpPr>
        <p:spPr>
          <a:xfrm>
            <a:off x="3095170" y="6521194"/>
            <a:ext cx="4040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/>
              <a:t>DGU_Vision_Seminar</a:t>
            </a:r>
            <a:r>
              <a:rPr lang="en-US" altLang="ko-KR" sz="1400" dirty="0"/>
              <a:t> | </a:t>
            </a:r>
            <a:r>
              <a:rPr lang="en-US" altLang="ko-KR" sz="1400" dirty="0"/>
              <a:t>rayjang111@dongguk.edu 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786EB-BAC2-4D82-A1EB-6D672BC12088}"/>
              </a:ext>
            </a:extLst>
          </p:cNvPr>
          <p:cNvSpPr txBox="1"/>
          <p:nvPr/>
        </p:nvSpPr>
        <p:spPr>
          <a:xfrm>
            <a:off x="7981772" y="6521193"/>
            <a:ext cx="103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26</a:t>
            </a:r>
            <a:endParaRPr lang="ko-KR" altLang="en-US" sz="14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" y="1179983"/>
            <a:ext cx="2902005" cy="173735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633788"/>
            <a:ext cx="2635503" cy="237813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1227" y="1440003"/>
            <a:ext cx="4053085" cy="4571915"/>
          </a:xfrm>
          <a:prstGeom prst="rect">
            <a:avLst/>
          </a:prstGeom>
        </p:spPr>
      </p:pic>
      <p:sp>
        <p:nvSpPr>
          <p:cNvPr id="17" name="아래쪽 화살표 16"/>
          <p:cNvSpPr/>
          <p:nvPr/>
        </p:nvSpPr>
        <p:spPr>
          <a:xfrm>
            <a:off x="1072055" y="2986982"/>
            <a:ext cx="641131" cy="5432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767725" y="3124512"/>
            <a:ext cx="2037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Equalization</a:t>
            </a:r>
            <a:endParaRPr lang="ko-KR" altLang="en-US" dirty="0"/>
          </a:p>
        </p:txBody>
      </p:sp>
      <p:sp>
        <p:nvSpPr>
          <p:cNvPr id="19" name="오른쪽 화살표 18"/>
          <p:cNvSpPr/>
          <p:nvPr/>
        </p:nvSpPr>
        <p:spPr>
          <a:xfrm>
            <a:off x="3400097" y="3836276"/>
            <a:ext cx="1329558" cy="546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400097" y="4453521"/>
            <a:ext cx="1435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Specification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059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D7C9F4-D377-427D-B540-F841BD429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28057"/>
            <a:ext cx="7886700" cy="48489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Local Histogram Processing</a:t>
            </a:r>
          </a:p>
          <a:p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cases in which it is necessary to enhance details over small areas in an image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BA27A5-7103-464C-9553-56501B48D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5982"/>
            <a:ext cx="1543050" cy="6000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4EA4405-B145-4CA2-9407-F392F4E76F43}"/>
              </a:ext>
            </a:extLst>
          </p:cNvPr>
          <p:cNvSpPr/>
          <p:nvPr/>
        </p:nvSpPr>
        <p:spPr>
          <a:xfrm>
            <a:off x="0" y="0"/>
            <a:ext cx="9144000" cy="11103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D6F6D7-EDCF-4DCF-9445-F010563F7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6048"/>
            <a:ext cx="7886700" cy="921432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b="1" dirty="0" smtClean="0"/>
              <a:t>3. Histogram </a:t>
            </a:r>
            <a:r>
              <a:rPr lang="en-US" altLang="ko-KR" sz="3600" b="1" dirty="0"/>
              <a:t>Processing</a:t>
            </a:r>
            <a:endParaRPr lang="ko-KR" altLang="en-US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7B39D0-EAAB-42C2-92B5-70BDBFB81798}"/>
              </a:ext>
            </a:extLst>
          </p:cNvPr>
          <p:cNvSpPr txBox="1"/>
          <p:nvPr/>
        </p:nvSpPr>
        <p:spPr>
          <a:xfrm>
            <a:off x="3095170" y="6521194"/>
            <a:ext cx="4040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/>
              <a:t>DGU_Vision_Seminar</a:t>
            </a:r>
            <a:r>
              <a:rPr lang="en-US" altLang="ko-KR" sz="1400" dirty="0"/>
              <a:t> | </a:t>
            </a:r>
            <a:r>
              <a:rPr lang="en-US" altLang="ko-KR" sz="1400" dirty="0"/>
              <a:t>rayjang111@dongguk.edu 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786EB-BAC2-4D82-A1EB-6D672BC12088}"/>
              </a:ext>
            </a:extLst>
          </p:cNvPr>
          <p:cNvSpPr txBox="1"/>
          <p:nvPr/>
        </p:nvSpPr>
        <p:spPr>
          <a:xfrm>
            <a:off x="7981772" y="6521193"/>
            <a:ext cx="103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27</a:t>
            </a:r>
            <a:endParaRPr lang="ko-KR" altLang="en-US" sz="1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05" y="2763483"/>
            <a:ext cx="8660589" cy="279825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89648" y="5795080"/>
            <a:ext cx="2364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Global histogram equalization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60698" y="5795080"/>
            <a:ext cx="2364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Original image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32871" y="5812981"/>
            <a:ext cx="2849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Local histogram equalization using neighborhood 3x3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298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D7C9F4-D377-427D-B540-F841BD429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28057"/>
            <a:ext cx="7886700" cy="48489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Using Histogram Statistics for Image Enhancement</a:t>
            </a:r>
          </a:p>
          <a:p>
            <a:r>
              <a:rPr lang="en-US" altLang="ko-KR" dirty="0" smtClean="0"/>
              <a:t>Mean</a:t>
            </a:r>
          </a:p>
          <a:p>
            <a:pPr marL="0" indent="0">
              <a:buNone/>
            </a:pPr>
            <a:r>
              <a:rPr lang="en-US" altLang="ko-KR" dirty="0" smtClean="0"/>
              <a:t>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Variance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BA27A5-7103-464C-9553-56501B48D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5982"/>
            <a:ext cx="1543050" cy="6000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4EA4405-B145-4CA2-9407-F392F4E76F43}"/>
              </a:ext>
            </a:extLst>
          </p:cNvPr>
          <p:cNvSpPr/>
          <p:nvPr/>
        </p:nvSpPr>
        <p:spPr>
          <a:xfrm>
            <a:off x="0" y="0"/>
            <a:ext cx="9144000" cy="11103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D6F6D7-EDCF-4DCF-9445-F010563F7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6048"/>
            <a:ext cx="7886700" cy="921432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b="1" dirty="0"/>
              <a:t>3. Histogram Processing</a:t>
            </a:r>
            <a:endParaRPr lang="ko-KR" altLang="en-US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7B39D0-EAAB-42C2-92B5-70BDBFB81798}"/>
              </a:ext>
            </a:extLst>
          </p:cNvPr>
          <p:cNvSpPr txBox="1"/>
          <p:nvPr/>
        </p:nvSpPr>
        <p:spPr>
          <a:xfrm>
            <a:off x="3095170" y="6521194"/>
            <a:ext cx="4040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/>
              <a:t>DGU_Vision_Seminar</a:t>
            </a:r>
            <a:r>
              <a:rPr lang="en-US" altLang="ko-KR" sz="1400" dirty="0"/>
              <a:t> | </a:t>
            </a:r>
            <a:r>
              <a:rPr lang="en-US" altLang="ko-KR" sz="1400" dirty="0"/>
              <a:t>rayjang111@dongguk.edu 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786EB-BAC2-4D82-A1EB-6D672BC12088}"/>
              </a:ext>
            </a:extLst>
          </p:cNvPr>
          <p:cNvSpPr txBox="1"/>
          <p:nvPr/>
        </p:nvSpPr>
        <p:spPr>
          <a:xfrm>
            <a:off x="7981772" y="6521193"/>
            <a:ext cx="103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28</a:t>
            </a:r>
            <a:endParaRPr lang="ko-KR" altLang="en-US" sz="1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34" y="2236678"/>
            <a:ext cx="2216472" cy="87802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70" y="3067404"/>
            <a:ext cx="2670613" cy="85876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054" y="4268761"/>
            <a:ext cx="2931043" cy="83319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054" y="5007899"/>
            <a:ext cx="3084622" cy="62353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6054" y="5698950"/>
            <a:ext cx="7879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Local mean, variance can be computed the same way using neighborhood intensities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813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ABA27A5-7103-464C-9553-56501B48D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5982"/>
            <a:ext cx="1543050" cy="6000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4EA4405-B145-4CA2-9407-F392F4E76F43}"/>
              </a:ext>
            </a:extLst>
          </p:cNvPr>
          <p:cNvSpPr/>
          <p:nvPr/>
        </p:nvSpPr>
        <p:spPr>
          <a:xfrm>
            <a:off x="0" y="1892422"/>
            <a:ext cx="9144000" cy="317633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D6F6D7-EDCF-4DCF-9445-F010563F7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68284"/>
            <a:ext cx="7886700" cy="921432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b="1" dirty="0">
                <a:latin typeface="Garamond Premr Pro" panose="02020402060506020403" pitchFamily="18" charset="0"/>
              </a:rPr>
              <a:t>Thank you</a:t>
            </a:r>
            <a:endParaRPr lang="ko-KR" altLang="en-US" sz="6000" b="1" dirty="0">
              <a:latin typeface="Garamond Premr Pro" panose="020204020605060204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15A9C5-3DEF-4738-9C9D-25AD4FA45599}"/>
              </a:ext>
            </a:extLst>
          </p:cNvPr>
          <p:cNvSpPr txBox="1"/>
          <p:nvPr/>
        </p:nvSpPr>
        <p:spPr>
          <a:xfrm>
            <a:off x="2698291" y="6521192"/>
            <a:ext cx="3747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/>
              <a:t>DGU_Vision_Seminar</a:t>
            </a:r>
            <a:r>
              <a:rPr lang="en-US" altLang="ko-KR" sz="1400" dirty="0"/>
              <a:t> | jjy1000@dongguk.edu </a:t>
            </a:r>
            <a:endParaRPr lang="ko-KR" altLang="en-US" sz="1400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DC0080-2800-426E-A6FF-2D989477F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 smtClean="0"/>
              <a:t>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185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D7C9F4-D377-427D-B540-F841BD429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28057"/>
            <a:ext cx="7886700" cy="4848906"/>
          </a:xfrm>
        </p:spPr>
        <p:txBody>
          <a:bodyPr>
            <a:normAutofit/>
          </a:bodyPr>
          <a:lstStyle/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Figure illustrates moving the origin of the neighborhood from pixel to pixel and applying the operator </a:t>
            </a:r>
            <a:r>
              <a:rPr lang="en-US" altLang="ko-KR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to the pixels in neighborhood</a:t>
            </a:r>
          </a:p>
          <a:p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procedure is called </a:t>
            </a:r>
            <a:r>
              <a:rPr lang="en-US" altLang="ko-KR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Spatial </a:t>
            </a:r>
            <a:r>
              <a:rPr lang="en-US" altLang="ko-KR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ko-KR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iltering </a:t>
            </a:r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the operation </a:t>
            </a:r>
            <a:r>
              <a:rPr lang="en-US" altLang="ko-KR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called </a:t>
            </a:r>
            <a:r>
              <a:rPr lang="en-US" altLang="ko-KR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ko-KR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patial Filter</a:t>
            </a:r>
            <a:endParaRPr lang="ko-KR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BA27A5-7103-464C-9553-56501B48D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5982"/>
            <a:ext cx="1543050" cy="6000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4EA4405-B145-4CA2-9407-F392F4E76F43}"/>
              </a:ext>
            </a:extLst>
          </p:cNvPr>
          <p:cNvSpPr/>
          <p:nvPr/>
        </p:nvSpPr>
        <p:spPr>
          <a:xfrm>
            <a:off x="0" y="0"/>
            <a:ext cx="9144000" cy="11103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D6F6D7-EDCF-4DCF-9445-F010563F7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6048"/>
            <a:ext cx="7886700" cy="921432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b="1" dirty="0" smtClean="0"/>
              <a:t>3.1 Background</a:t>
            </a:r>
            <a:endParaRPr lang="ko-KR" altLang="en-US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7B39D0-EAAB-42C2-92B5-70BDBFB81798}"/>
              </a:ext>
            </a:extLst>
          </p:cNvPr>
          <p:cNvSpPr txBox="1"/>
          <p:nvPr/>
        </p:nvSpPr>
        <p:spPr>
          <a:xfrm>
            <a:off x="3095170" y="6521194"/>
            <a:ext cx="4040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/>
              <a:t>DGU_Vision_Seminar</a:t>
            </a:r>
            <a:r>
              <a:rPr lang="en-US" altLang="ko-KR" sz="1400" dirty="0"/>
              <a:t> | </a:t>
            </a:r>
            <a:r>
              <a:rPr lang="en-US" altLang="ko-KR" sz="1400" dirty="0"/>
              <a:t>rayjang111@dongguk.edu 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786EB-BAC2-4D82-A1EB-6D672BC12088}"/>
              </a:ext>
            </a:extLst>
          </p:cNvPr>
          <p:cNvSpPr txBox="1"/>
          <p:nvPr/>
        </p:nvSpPr>
        <p:spPr>
          <a:xfrm>
            <a:off x="7981772" y="6521193"/>
            <a:ext cx="103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" y="1213528"/>
            <a:ext cx="3159275" cy="271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96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D7C9F4-D377-427D-B540-F841BD429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88709"/>
            <a:ext cx="7886700" cy="4848906"/>
          </a:xfrm>
        </p:spPr>
        <p:txBody>
          <a:bodyPr>
            <a:normAutofit/>
          </a:bodyPr>
          <a:lstStyle/>
          <a:p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smallest possible  neighborhood is of size 1x1.</a:t>
            </a:r>
          </a:p>
          <a:p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 and r are variables denoting the intensity of g and f at any point(</a:t>
            </a:r>
            <a:r>
              <a:rPr lang="en-US" altLang="ko-KR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BA27A5-7103-464C-9553-56501B48D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5982"/>
            <a:ext cx="1543050" cy="6000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4EA4405-B145-4CA2-9407-F392F4E76F43}"/>
              </a:ext>
            </a:extLst>
          </p:cNvPr>
          <p:cNvSpPr/>
          <p:nvPr/>
        </p:nvSpPr>
        <p:spPr>
          <a:xfrm>
            <a:off x="0" y="0"/>
            <a:ext cx="9144000" cy="11103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D6F6D7-EDCF-4DCF-9445-F010563F7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6048"/>
            <a:ext cx="7886700" cy="921432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b="1" dirty="0" smtClean="0"/>
              <a:t>3.1 Background</a:t>
            </a:r>
            <a:endParaRPr lang="ko-KR" altLang="en-US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7B39D0-EAAB-42C2-92B5-70BDBFB81798}"/>
              </a:ext>
            </a:extLst>
          </p:cNvPr>
          <p:cNvSpPr txBox="1"/>
          <p:nvPr/>
        </p:nvSpPr>
        <p:spPr>
          <a:xfrm>
            <a:off x="3095170" y="6521194"/>
            <a:ext cx="4040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/>
              <a:t>DGU_Vision_Seminar</a:t>
            </a:r>
            <a:r>
              <a:rPr lang="en-US" altLang="ko-KR" sz="1400" dirty="0"/>
              <a:t> | </a:t>
            </a:r>
            <a:r>
              <a:rPr lang="en-US" altLang="ko-KR" sz="1400" dirty="0"/>
              <a:t>rayjang111@dongguk.edu 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786EB-BAC2-4D82-A1EB-6D672BC12088}"/>
              </a:ext>
            </a:extLst>
          </p:cNvPr>
          <p:cNvSpPr txBox="1"/>
          <p:nvPr/>
        </p:nvSpPr>
        <p:spPr>
          <a:xfrm>
            <a:off x="7981772" y="6521193"/>
            <a:ext cx="103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4</a:t>
            </a:r>
            <a:endParaRPr lang="ko-KR" altLang="en-US" sz="1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697" y="1824092"/>
            <a:ext cx="3112920" cy="70330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487" y="1927334"/>
            <a:ext cx="1524244" cy="496826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4254617" y="1994514"/>
            <a:ext cx="910438" cy="3624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199" y="3237102"/>
            <a:ext cx="5497470" cy="274026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05116" y="5977364"/>
            <a:ext cx="2880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Contrast-stretching function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37433" y="5977364"/>
            <a:ext cx="2880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Thresholding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0518" y="4035972"/>
            <a:ext cx="14556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Point processing techniques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27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D7C9F4-D377-427D-B540-F841BD429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28057"/>
            <a:ext cx="7886700" cy="4848906"/>
          </a:xfrm>
        </p:spPr>
        <p:txBody>
          <a:bodyPr>
            <a:normAutofit/>
          </a:bodyPr>
          <a:lstStyle/>
          <a:p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transformation function used in this section can be denoted as </a:t>
            </a:r>
          </a:p>
          <a:p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Because we are dealing with digital quantities, values of a transformation function typically are stored in a one-dimensional array.</a:t>
            </a:r>
          </a:p>
          <a:p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section introduces three basic functions used  frequently: linear , logarithmic, power-law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BA27A5-7103-464C-9553-56501B48D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5982"/>
            <a:ext cx="1543050" cy="6000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4EA4405-B145-4CA2-9407-F392F4E76F43}"/>
              </a:ext>
            </a:extLst>
          </p:cNvPr>
          <p:cNvSpPr/>
          <p:nvPr/>
        </p:nvSpPr>
        <p:spPr>
          <a:xfrm>
            <a:off x="0" y="0"/>
            <a:ext cx="9144000" cy="11103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D6F6D7-EDCF-4DCF-9445-F010563F7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6048"/>
            <a:ext cx="7886700" cy="921432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3600" b="1" dirty="0" smtClean="0"/>
              <a:t>3.2 Some basic Intensity transformation Functions</a:t>
            </a:r>
            <a:endParaRPr lang="ko-KR" altLang="en-US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7B39D0-EAAB-42C2-92B5-70BDBFB81798}"/>
              </a:ext>
            </a:extLst>
          </p:cNvPr>
          <p:cNvSpPr txBox="1"/>
          <p:nvPr/>
        </p:nvSpPr>
        <p:spPr>
          <a:xfrm>
            <a:off x="3095170" y="6521194"/>
            <a:ext cx="4040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/>
              <a:t>DGU_Vision_Seminar</a:t>
            </a:r>
            <a:r>
              <a:rPr lang="en-US" altLang="ko-KR" sz="1400" dirty="0"/>
              <a:t> | </a:t>
            </a:r>
            <a:r>
              <a:rPr lang="en-US" altLang="ko-KR" sz="1400" dirty="0"/>
              <a:t>rayjang111@dongguk.edu 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786EB-BAC2-4D82-A1EB-6D672BC12088}"/>
              </a:ext>
            </a:extLst>
          </p:cNvPr>
          <p:cNvSpPr txBox="1"/>
          <p:nvPr/>
        </p:nvSpPr>
        <p:spPr>
          <a:xfrm>
            <a:off x="7981772" y="6521193"/>
            <a:ext cx="103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5</a:t>
            </a:r>
            <a:endParaRPr lang="ko-KR" altLang="en-US" sz="1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775" y="1672720"/>
            <a:ext cx="1436789" cy="46832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45048"/>
              </p:ext>
            </p:extLst>
          </p:nvPr>
        </p:nvGraphicFramePr>
        <p:xfrm>
          <a:off x="870232" y="3426689"/>
          <a:ext cx="3160485" cy="383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097">
                  <a:extLst>
                    <a:ext uri="{9D8B030D-6E8A-4147-A177-3AD203B41FA5}">
                      <a16:colId xmlns:a16="http://schemas.microsoft.com/office/drawing/2014/main" val="3888575764"/>
                    </a:ext>
                  </a:extLst>
                </a:gridCol>
                <a:gridCol w="632097">
                  <a:extLst>
                    <a:ext uri="{9D8B030D-6E8A-4147-A177-3AD203B41FA5}">
                      <a16:colId xmlns:a16="http://schemas.microsoft.com/office/drawing/2014/main" val="2033238615"/>
                    </a:ext>
                  </a:extLst>
                </a:gridCol>
                <a:gridCol w="632097">
                  <a:extLst>
                    <a:ext uri="{9D8B030D-6E8A-4147-A177-3AD203B41FA5}">
                      <a16:colId xmlns:a16="http://schemas.microsoft.com/office/drawing/2014/main" val="3176447758"/>
                    </a:ext>
                  </a:extLst>
                </a:gridCol>
                <a:gridCol w="632097">
                  <a:extLst>
                    <a:ext uri="{9D8B030D-6E8A-4147-A177-3AD203B41FA5}">
                      <a16:colId xmlns:a16="http://schemas.microsoft.com/office/drawing/2014/main" val="2287394944"/>
                    </a:ext>
                  </a:extLst>
                </a:gridCol>
                <a:gridCol w="632097">
                  <a:extLst>
                    <a:ext uri="{9D8B030D-6E8A-4147-A177-3AD203B41FA5}">
                      <a16:colId xmlns:a16="http://schemas.microsoft.com/office/drawing/2014/main" val="3511262910"/>
                    </a:ext>
                  </a:extLst>
                </a:gridCol>
              </a:tblGrid>
              <a:tr h="3833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081774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833802"/>
              </p:ext>
            </p:extLst>
          </p:nvPr>
        </p:nvGraphicFramePr>
        <p:xfrm>
          <a:off x="5027073" y="3426689"/>
          <a:ext cx="3160485" cy="383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097">
                  <a:extLst>
                    <a:ext uri="{9D8B030D-6E8A-4147-A177-3AD203B41FA5}">
                      <a16:colId xmlns:a16="http://schemas.microsoft.com/office/drawing/2014/main" val="3888575764"/>
                    </a:ext>
                  </a:extLst>
                </a:gridCol>
                <a:gridCol w="632097">
                  <a:extLst>
                    <a:ext uri="{9D8B030D-6E8A-4147-A177-3AD203B41FA5}">
                      <a16:colId xmlns:a16="http://schemas.microsoft.com/office/drawing/2014/main" val="2033238615"/>
                    </a:ext>
                  </a:extLst>
                </a:gridCol>
                <a:gridCol w="632097">
                  <a:extLst>
                    <a:ext uri="{9D8B030D-6E8A-4147-A177-3AD203B41FA5}">
                      <a16:colId xmlns:a16="http://schemas.microsoft.com/office/drawing/2014/main" val="3176447758"/>
                    </a:ext>
                  </a:extLst>
                </a:gridCol>
                <a:gridCol w="632097">
                  <a:extLst>
                    <a:ext uri="{9D8B030D-6E8A-4147-A177-3AD203B41FA5}">
                      <a16:colId xmlns:a16="http://schemas.microsoft.com/office/drawing/2014/main" val="2287394944"/>
                    </a:ext>
                  </a:extLst>
                </a:gridCol>
                <a:gridCol w="632097">
                  <a:extLst>
                    <a:ext uri="{9D8B030D-6E8A-4147-A177-3AD203B41FA5}">
                      <a16:colId xmlns:a16="http://schemas.microsoft.com/office/drawing/2014/main" val="3511262910"/>
                    </a:ext>
                  </a:extLst>
                </a:gridCol>
              </a:tblGrid>
              <a:tr h="3833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081774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291254" y="3766104"/>
            <a:ext cx="698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r</a:t>
            </a:r>
            <a:endParaRPr lang="ko-KR" alt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6607315" y="3810000"/>
            <a:ext cx="698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s</a:t>
            </a:r>
            <a:endParaRPr lang="ko-KR" altLang="en-US" sz="2800" dirty="0"/>
          </a:p>
        </p:txBody>
      </p:sp>
      <p:sp>
        <p:nvSpPr>
          <p:cNvPr id="14" name="위로 구부러진 화살표 13"/>
          <p:cNvSpPr/>
          <p:nvPr/>
        </p:nvSpPr>
        <p:spPr>
          <a:xfrm>
            <a:off x="3456211" y="3899355"/>
            <a:ext cx="2096814" cy="50975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48136" y="4313739"/>
            <a:ext cx="3697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T</a:t>
            </a:r>
            <a:endParaRPr lang="ko-KR" alt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4880257" y="4626820"/>
            <a:ext cx="1345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</a:t>
            </a:r>
            <a:r>
              <a:rPr lang="en-US" altLang="ko-KR" sz="1400" dirty="0" smtClean="0"/>
              <a:t>=T(r)=1/4 r^2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5671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D7C9F4-D377-427D-B540-F841BD429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28057"/>
            <a:ext cx="7886700" cy="48489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 Negatives</a:t>
            </a:r>
          </a:p>
          <a:p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negative of an image in the range [0,L-1] is obtained by using the Negative transformation</a:t>
            </a:r>
          </a:p>
          <a:p>
            <a:pPr marL="0" indent="0">
              <a:buNone/>
            </a:pPr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BA27A5-7103-464C-9553-56501B48D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5982"/>
            <a:ext cx="1543050" cy="6000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4EA4405-B145-4CA2-9407-F392F4E76F43}"/>
              </a:ext>
            </a:extLst>
          </p:cNvPr>
          <p:cNvSpPr/>
          <p:nvPr/>
        </p:nvSpPr>
        <p:spPr>
          <a:xfrm>
            <a:off x="0" y="0"/>
            <a:ext cx="9144000" cy="11103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D6F6D7-EDCF-4DCF-9445-F010563F7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6048"/>
            <a:ext cx="7886700" cy="921432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3600" b="1" dirty="0" smtClean="0"/>
              <a:t>3.2 Some basic Intensity transformation Functions</a:t>
            </a:r>
            <a:endParaRPr lang="ko-KR" altLang="en-US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7B39D0-EAAB-42C2-92B5-70BDBFB81798}"/>
              </a:ext>
            </a:extLst>
          </p:cNvPr>
          <p:cNvSpPr txBox="1"/>
          <p:nvPr/>
        </p:nvSpPr>
        <p:spPr>
          <a:xfrm>
            <a:off x="3095170" y="6521194"/>
            <a:ext cx="4040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/>
              <a:t>DGU_Vision_Seminar</a:t>
            </a:r>
            <a:r>
              <a:rPr lang="en-US" altLang="ko-KR" sz="1400" dirty="0"/>
              <a:t> | </a:t>
            </a:r>
            <a:r>
              <a:rPr lang="en-US" altLang="ko-KR" sz="1400" dirty="0"/>
              <a:t>rayjang111@dongguk.edu 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786EB-BAC2-4D82-A1EB-6D672BC12088}"/>
              </a:ext>
            </a:extLst>
          </p:cNvPr>
          <p:cNvSpPr txBox="1"/>
          <p:nvPr/>
        </p:nvSpPr>
        <p:spPr>
          <a:xfrm>
            <a:off x="7981772" y="6521193"/>
            <a:ext cx="103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6</a:t>
            </a:r>
            <a:endParaRPr lang="ko-KR" altLang="en-US" sz="1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420" y="2930824"/>
            <a:ext cx="3711622" cy="21795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2420" y="5199735"/>
            <a:ext cx="1566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Original image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67682" y="5199735"/>
            <a:ext cx="1683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Negative image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592" y="3429038"/>
            <a:ext cx="2750208" cy="41253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14041" y="2586593"/>
            <a:ext cx="43005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transformation is  given by the expression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type of processing is particularly suited for enhancing white or gray detail embedded in dark region</a:t>
            </a:r>
            <a:endParaRPr lang="ko-KR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76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D7C9F4-D377-427D-B540-F841BD429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28057"/>
            <a:ext cx="7886700" cy="48489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 transformation</a:t>
            </a:r>
          </a:p>
          <a:p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general form of the log transformation is</a:t>
            </a:r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BA27A5-7103-464C-9553-56501B48D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5982"/>
            <a:ext cx="1543050" cy="6000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4EA4405-B145-4CA2-9407-F392F4E76F43}"/>
              </a:ext>
            </a:extLst>
          </p:cNvPr>
          <p:cNvSpPr/>
          <p:nvPr/>
        </p:nvSpPr>
        <p:spPr>
          <a:xfrm>
            <a:off x="0" y="0"/>
            <a:ext cx="9144000" cy="11103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D6F6D7-EDCF-4DCF-9445-F010563F7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6048"/>
            <a:ext cx="7886700" cy="921432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3600" b="1" dirty="0" smtClean="0"/>
              <a:t>3.2 Some basic Intensity transformation Functions</a:t>
            </a:r>
            <a:endParaRPr lang="ko-KR" altLang="en-US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7B39D0-EAAB-42C2-92B5-70BDBFB81798}"/>
              </a:ext>
            </a:extLst>
          </p:cNvPr>
          <p:cNvSpPr txBox="1"/>
          <p:nvPr/>
        </p:nvSpPr>
        <p:spPr>
          <a:xfrm>
            <a:off x="3095170" y="6521194"/>
            <a:ext cx="4040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/>
              <a:t>DGU_Vision_Seminar</a:t>
            </a:r>
            <a:r>
              <a:rPr lang="en-US" altLang="ko-KR" sz="1400" dirty="0"/>
              <a:t> | </a:t>
            </a:r>
            <a:r>
              <a:rPr lang="en-US" altLang="ko-KR" sz="1400" dirty="0"/>
              <a:t>rayjang111@dongguk.edu 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786EB-BAC2-4D82-A1EB-6D672BC12088}"/>
              </a:ext>
            </a:extLst>
          </p:cNvPr>
          <p:cNvSpPr txBox="1"/>
          <p:nvPr/>
        </p:nvSpPr>
        <p:spPr>
          <a:xfrm>
            <a:off x="7981772" y="6521193"/>
            <a:ext cx="103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7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525518" y="5199735"/>
            <a:ext cx="1942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Original image</a:t>
            </a:r>
          </a:p>
          <a:p>
            <a:r>
              <a:rPr lang="en-US" altLang="ko-KR" dirty="0" smtClean="0"/>
              <a:t>(Fourier Spectrum)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742232" y="5199735"/>
            <a:ext cx="1808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Log transformed image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656083" y="2762683"/>
            <a:ext cx="43005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transformation maps a narrow range of low intensity values into a wider range of output levels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Higher values of input is compressed to narrow range of input levels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opposite is true of the inverse log transformations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263" y="2242362"/>
            <a:ext cx="2614777" cy="52032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18" y="3126852"/>
            <a:ext cx="4130565" cy="207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25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D7C9F4-D377-427D-B540-F841BD429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28057"/>
            <a:ext cx="7886700" cy="48489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Power-Law (Gamma) Transformations</a:t>
            </a:r>
          </a:p>
          <a:p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Power-Law transformation have the basic form</a:t>
            </a:r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BA27A5-7103-464C-9553-56501B48D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5982"/>
            <a:ext cx="1543050" cy="6000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4EA4405-B145-4CA2-9407-F392F4E76F43}"/>
              </a:ext>
            </a:extLst>
          </p:cNvPr>
          <p:cNvSpPr/>
          <p:nvPr/>
        </p:nvSpPr>
        <p:spPr>
          <a:xfrm>
            <a:off x="0" y="0"/>
            <a:ext cx="9144000" cy="11103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D6F6D7-EDCF-4DCF-9445-F010563F7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6048"/>
            <a:ext cx="7886700" cy="921432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3600" b="1" dirty="0" smtClean="0"/>
              <a:t>3.2 Some basic Intensity transformation Functions</a:t>
            </a:r>
            <a:endParaRPr lang="ko-KR" altLang="en-US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7B39D0-EAAB-42C2-92B5-70BDBFB81798}"/>
              </a:ext>
            </a:extLst>
          </p:cNvPr>
          <p:cNvSpPr txBox="1"/>
          <p:nvPr/>
        </p:nvSpPr>
        <p:spPr>
          <a:xfrm>
            <a:off x="3095170" y="6521194"/>
            <a:ext cx="4040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/>
              <a:t>DGU_Vision_Seminar</a:t>
            </a:r>
            <a:r>
              <a:rPr lang="en-US" altLang="ko-KR" sz="1400" dirty="0"/>
              <a:t> | </a:t>
            </a:r>
            <a:r>
              <a:rPr lang="en-US" altLang="ko-KR" sz="1400" dirty="0"/>
              <a:t>rayjang111@dongguk.edu 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786EB-BAC2-4D82-A1EB-6D672BC12088}"/>
              </a:ext>
            </a:extLst>
          </p:cNvPr>
          <p:cNvSpPr txBox="1"/>
          <p:nvPr/>
        </p:nvSpPr>
        <p:spPr>
          <a:xfrm>
            <a:off x="7981772" y="6521193"/>
            <a:ext cx="103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8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4335517" y="2944126"/>
            <a:ext cx="467785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Power-Law curves with fractional values of      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maps a narrow range of low intensity values into a wider range of output </a:t>
            </a:r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levels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opposite is true to    &gt;1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to Log transformations, Power-Law transformation is more versatile for this purpose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632" y="2278792"/>
            <a:ext cx="1784296" cy="54220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36" y="2820997"/>
            <a:ext cx="3859095" cy="359705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5552" y="3465925"/>
            <a:ext cx="311959" cy="23373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6008" y="4535970"/>
            <a:ext cx="311959" cy="23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8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D7C9F4-D377-427D-B540-F841BD429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28057"/>
            <a:ext cx="7886700" cy="48489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Gamma Correction</a:t>
            </a:r>
          </a:p>
          <a:p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Variety of devices used for image capture, printing, and display respond according to a Power-Law(gamma)</a:t>
            </a:r>
          </a:p>
          <a:p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process used to correct these power law response phenomena is called </a:t>
            </a:r>
            <a:r>
              <a:rPr lang="en-US" altLang="ko-KR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gamma correction</a:t>
            </a:r>
            <a:endParaRPr lang="en-US" altLang="ko-KR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BA27A5-7103-464C-9553-56501B48D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5982"/>
            <a:ext cx="1543050" cy="6000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4EA4405-B145-4CA2-9407-F392F4E76F43}"/>
              </a:ext>
            </a:extLst>
          </p:cNvPr>
          <p:cNvSpPr/>
          <p:nvPr/>
        </p:nvSpPr>
        <p:spPr>
          <a:xfrm>
            <a:off x="0" y="0"/>
            <a:ext cx="9144000" cy="11103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D6F6D7-EDCF-4DCF-9445-F010563F7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6048"/>
            <a:ext cx="7886700" cy="921432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3600" b="1" dirty="0" smtClean="0"/>
              <a:t>3.2 Some basic Intensity transformation Functions</a:t>
            </a:r>
            <a:endParaRPr lang="ko-KR" altLang="en-US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7B39D0-EAAB-42C2-92B5-70BDBFB81798}"/>
              </a:ext>
            </a:extLst>
          </p:cNvPr>
          <p:cNvSpPr txBox="1"/>
          <p:nvPr/>
        </p:nvSpPr>
        <p:spPr>
          <a:xfrm>
            <a:off x="3095170" y="6521194"/>
            <a:ext cx="4040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/>
              <a:t>DGU_Vision_Seminar</a:t>
            </a:r>
            <a:r>
              <a:rPr lang="en-US" altLang="ko-KR" sz="1400" dirty="0"/>
              <a:t> | </a:t>
            </a:r>
            <a:r>
              <a:rPr lang="en-US" altLang="ko-KR" sz="1400" dirty="0"/>
              <a:t>rayjang111@dongguk.edu 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786EB-BAC2-4D82-A1EB-6D672BC12088}"/>
              </a:ext>
            </a:extLst>
          </p:cNvPr>
          <p:cNvSpPr txBox="1"/>
          <p:nvPr/>
        </p:nvSpPr>
        <p:spPr>
          <a:xfrm>
            <a:off x="7981772" y="6521193"/>
            <a:ext cx="103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9</a:t>
            </a:r>
            <a:endParaRPr lang="ko-KR" altLang="en-US" sz="1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684" y="3501343"/>
            <a:ext cx="2755681" cy="289333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083269" y="3347689"/>
            <a:ext cx="46778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picture gives an example of a monitor with a gamma of 2.5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monitor produces images darker than intended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 performing gamma correction </a:t>
            </a:r>
          </a:p>
          <a:p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we can see    close appearance to original image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4704" y="5247636"/>
            <a:ext cx="2050667" cy="40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27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2315</TotalTime>
  <Words>1202</Words>
  <Application>Microsoft Office PowerPoint</Application>
  <PresentationFormat>화면 슬라이드 쇼(4:3)</PresentationFormat>
  <Paragraphs>268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Garamond Premr Pro</vt:lpstr>
      <vt:lpstr>맑은 고딕</vt:lpstr>
      <vt:lpstr>Arial</vt:lpstr>
      <vt:lpstr>Calibri</vt:lpstr>
      <vt:lpstr>Calibri Light</vt:lpstr>
      <vt:lpstr>Cambria Math</vt:lpstr>
      <vt:lpstr>Times New Roman</vt:lpstr>
      <vt:lpstr>Office 테마</vt:lpstr>
      <vt:lpstr>Intensity Transformations and Spatial Filtering</vt:lpstr>
      <vt:lpstr>3.1 Background</vt:lpstr>
      <vt:lpstr>3.1 Background</vt:lpstr>
      <vt:lpstr>3.1 Background</vt:lpstr>
      <vt:lpstr>3.2 Some basic Intensity transformation Functions</vt:lpstr>
      <vt:lpstr>3.2 Some basic Intensity transformation Functions</vt:lpstr>
      <vt:lpstr>3.2 Some basic Intensity transformation Functions</vt:lpstr>
      <vt:lpstr>3.2 Some basic Intensity transformation Functions</vt:lpstr>
      <vt:lpstr>3.2 Some basic Intensity transformation Functions</vt:lpstr>
      <vt:lpstr>3.2 Some basic Intensity transformation Functions</vt:lpstr>
      <vt:lpstr>3.2 Some basic Intensity transformation Functions</vt:lpstr>
      <vt:lpstr>3.2 Some basic Intensity transformation Functions</vt:lpstr>
      <vt:lpstr>3.2 Some basic Intensity transformation Functions</vt:lpstr>
      <vt:lpstr>3.2 Some basic Intensity transformation Functions</vt:lpstr>
      <vt:lpstr>3.2 Some basic Intensity transformation Functions</vt:lpstr>
      <vt:lpstr>3.2 Some basic Intensity transformation Functions</vt:lpstr>
      <vt:lpstr>3.2 Some basic Intensity transformation Functions</vt:lpstr>
      <vt:lpstr>3.3 Histogram Processing</vt:lpstr>
      <vt:lpstr>3.3 Histogram Processing</vt:lpstr>
      <vt:lpstr>3.3 Histogram Processing</vt:lpstr>
      <vt:lpstr>3.3 Histogram Processing</vt:lpstr>
      <vt:lpstr>3.3 Histogram Processing</vt:lpstr>
      <vt:lpstr>3.3 Histogram Processing</vt:lpstr>
      <vt:lpstr>3.3 Histogram Processing</vt:lpstr>
      <vt:lpstr>3.3 Histogram Processing</vt:lpstr>
      <vt:lpstr>3.3 Histogram Processing</vt:lpstr>
      <vt:lpstr>3. Histogram Processing</vt:lpstr>
      <vt:lpstr>3. Histogram Processing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YJJEON</dc:creator>
  <cp:lastModifiedBy>rayjang111@gmail.com</cp:lastModifiedBy>
  <cp:revision>45</cp:revision>
  <dcterms:created xsi:type="dcterms:W3CDTF">2019-04-30T10:45:47Z</dcterms:created>
  <dcterms:modified xsi:type="dcterms:W3CDTF">2019-05-25T08:07:12Z</dcterms:modified>
</cp:coreProperties>
</file>